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Lst>
  <p:sldSz cy="5143500" cx="9144000"/>
  <p:notesSz cx="6858000" cy="9144000"/>
  <p:embeddedFontLst>
    <p:embeddedFont>
      <p:font typeface="Nunito"/>
      <p:regular r:id="rId123"/>
      <p:bold r:id="rId124"/>
      <p:italic r:id="rId125"/>
      <p:boldItalic r:id="rId126"/>
    </p:embeddedFont>
    <p:embeddedFont>
      <p:font typeface="Average"/>
      <p:regular r:id="rId127"/>
    </p:embeddedFont>
    <p:embeddedFont>
      <p:font typeface="Oswald"/>
      <p:regular r:id="rId128"/>
      <p:bold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Oswald-bold.fntdata"/><Relationship Id="rId128" Type="http://schemas.openxmlformats.org/officeDocument/2006/relationships/font" Target="fonts/Oswald-regular.fntdata"/><Relationship Id="rId127" Type="http://schemas.openxmlformats.org/officeDocument/2006/relationships/font" Target="fonts/Average-regular.fntdata"/><Relationship Id="rId126" Type="http://schemas.openxmlformats.org/officeDocument/2006/relationships/font" Target="fonts/Nunito-boldItalic.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Nunito-italic.fntdata"/><Relationship Id="rId29" Type="http://schemas.openxmlformats.org/officeDocument/2006/relationships/slide" Target="slides/slide24.xml"/><Relationship Id="rId124" Type="http://schemas.openxmlformats.org/officeDocument/2006/relationships/font" Target="fonts/Nunito-bold.fntdata"/><Relationship Id="rId123" Type="http://schemas.openxmlformats.org/officeDocument/2006/relationships/font" Target="fonts/Nunito-regular.fntdata"/><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a1f6c582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fa1f6c582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0ac53277d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30ac53277d7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0ac53277d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30ac53277d7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0ac53277d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30ac53277d7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0aba6d1f09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30aba6d1f09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0ac53277d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30ac53277d7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0ac53277d7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30ac53277d7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0ac53277d7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30ac53277d7_4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0ac53277d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30ac53277d7_4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ac53277d7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30ac53277d7_4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0ac53277d7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30ac53277d7_4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8f94e02b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08f94e02b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0ac53277d7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g30ac53277d7_4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0ac53277d7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g30ac53277d7_4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0ac53277d7_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30ac53277d7_4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0ac53277d7_4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30ac53277d7_4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0ac53277d7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g30ac53277d7_4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0ac53277d7_4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30ac53277d7_4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0ac53277d7_4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30ac53277d7_4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0ad23334f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0ad23334f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8f94e02b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8f94e02b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8f94e02b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8f94e02b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08f94e02b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08f94e02b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8f94e02b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8f94e02b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8f94e02b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08f94e02b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8f94e02b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8f94e02b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08f94e02b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08f94e02b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08f94e02b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08f94e02b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08f94e02b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08f94e02b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a1f6c58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fa1f6c58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8f94e02b7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08f94e02b7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fa1f6c582d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fa1f6c582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a1f6c582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fa1f6c582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fa1f6c582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fa1f6c582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fa1f6c582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fa1f6c582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fa1f6c582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fa1f6c582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fa1f6c582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fa1f6c582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08f94e02b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08f94e02b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fa1f6c582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fa1f6c582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fa1f6c582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fa1f6c582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fa1f6c582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fa1f6c582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fa1f6c582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fa1f6c582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fa1f6c582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fa1f6c582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fa1f6c582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fa1f6c582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fa1f6c582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fa1f6c582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fa1f6c582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fa1f6c582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fa1f6c582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fa1f6c582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fa1f6c582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fa1f6c582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8f94e02b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8f94e02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0aba6d1f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0aba6d1f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0aba6d1f09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0aba6d1f0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0aba6d1f09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0aba6d1f0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0aba6d1f09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0aba6d1f0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aba6d1f09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0aba6d1f0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aba6d1f09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0aba6d1f0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0aba6d1f09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0aba6d1f0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0aba6d1f09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0aba6d1f0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fa1f6c582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fa1f6c582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0aba6d1f09_0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0aba6d1f0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0aba6d1f09_0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0aba6d1f0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0aba6d1f09_0_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0aba6d1f0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0aba6d1f09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0aba6d1f0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0aba6d1f09_0_1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0aba6d1f0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0aba6d1f09_0_1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0aba6d1f0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0aba6d1f0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0aba6d1f0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8f94e02b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8f94e02b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0aba6d1f0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0aba6d1f0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0aba6d1f09_0_2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0aba6d1f0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0aba6d1f0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0aba6d1f0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0aba6d1f09_0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0aba6d1f0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0aba6d1f0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0aba6d1f0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0aba6d1f0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0aba6d1f0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0aba6d1f0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0aba6d1f0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0aba6d1f09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0aba6d1f09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0aba6d1f09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0aba6d1f09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0aba6d1f09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0aba6d1f09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08f94e02b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8f94e02b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0aba6d1f0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0aba6d1f0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0ad23334f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0ad23334f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0ad23334f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0ad23334f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0ad23334f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0ad23334f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0ad23334f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0ad23334f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0ad23334f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0ad23334f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0ad23334f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0ad23334f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0ad23334f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0ad23334f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0ad23334f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0ad23334f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0ad23334f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0ad23334f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8f94e02b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8f94e02b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0ad23334f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0ad23334f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0ad23334f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0ad23334f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0ad23334f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0ad23334f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0ad23334f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0ad23334f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0ad23334f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0ad23334f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0ac53277d7_0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30ac53277d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0ac53277d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30ac53277d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0ac53277d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30ac53277d7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0ac53277d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30ac53277d7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0ac53277d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30ac53277d7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8f94e02b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8f94e02b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0ac53277d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30ac53277d7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0ac53277d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30ac53277d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0ac53277d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30ac53277d7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0ac53277d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30ac53277d7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0ac53277d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30ac53277d7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0ac53277d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30ac53277d7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0ac53277d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30ac53277d7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0ac53277d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30ac53277d7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0ac53277d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30ac53277d7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0ac53277d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30ac53277d7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55" name="Shape 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57" name="Shape 5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58" name="Shape 58"/>
        <p:cNvGrpSpPr/>
        <p:nvPr/>
      </p:nvGrpSpPr>
      <p:grpSpPr>
        <a:xfrm>
          <a:off x="0" y="0"/>
          <a:ext cx="0" cy="0"/>
          <a:chOff x="0" y="0"/>
          <a:chExt cx="0" cy="0"/>
        </a:xfrm>
      </p:grpSpPr>
      <p:sp>
        <p:nvSpPr>
          <p:cNvPr id="59" name="Google Shape;59;p16"/>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3F3F3F"/>
              </a:buClr>
              <a:buSzPts val="4100"/>
              <a:buFont typeface="Arial"/>
              <a:buNone/>
              <a:defRPr b="0" i="0" sz="41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60" name="Google Shape;60;p16"/>
          <p:cNvGrpSpPr/>
          <p:nvPr/>
        </p:nvGrpSpPr>
        <p:grpSpPr>
          <a:xfrm>
            <a:off x="6306242" y="899721"/>
            <a:ext cx="2438395" cy="2407505"/>
            <a:chOff x="466781" y="1399488"/>
            <a:chExt cx="2855598" cy="2819422"/>
          </a:xfrm>
        </p:grpSpPr>
        <p:sp>
          <p:nvSpPr>
            <p:cNvPr id="61" name="Google Shape;61;p16"/>
            <p:cNvSpPr/>
            <p:nvPr/>
          </p:nvSpPr>
          <p:spPr>
            <a:xfrm rot="2768177">
              <a:off x="1062924" y="1786933"/>
              <a:ext cx="1872009" cy="1872009"/>
            </a:xfrm>
            <a:prstGeom prst="chord">
              <a:avLst>
                <a:gd fmla="val 5420356" name="adj1"/>
                <a:gd fmla="val 16200000" name="adj2"/>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 name="Google Shape;62;p16"/>
            <p:cNvSpPr/>
            <p:nvPr/>
          </p:nvSpPr>
          <p:spPr>
            <a:xfrm rot="-8100000">
              <a:off x="854454" y="1959383"/>
              <a:ext cx="1871853" cy="1871853"/>
            </a:xfrm>
            <a:prstGeom prst="chord">
              <a:avLst>
                <a:gd fmla="val 5420356" name="adj1"/>
                <a:gd fmla="val 16342947" name="adj2"/>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63" name="Google Shape;63;p16"/>
          <p:cNvGrpSpPr/>
          <p:nvPr/>
        </p:nvGrpSpPr>
        <p:grpSpPr>
          <a:xfrm>
            <a:off x="4261525" y="899721"/>
            <a:ext cx="2438395" cy="2407505"/>
            <a:chOff x="466781" y="1399488"/>
            <a:chExt cx="2855598" cy="2819422"/>
          </a:xfrm>
        </p:grpSpPr>
        <p:sp>
          <p:nvSpPr>
            <p:cNvPr id="64" name="Google Shape;64;p16"/>
            <p:cNvSpPr/>
            <p:nvPr/>
          </p:nvSpPr>
          <p:spPr>
            <a:xfrm rot="2768177">
              <a:off x="1062924" y="1786933"/>
              <a:ext cx="1872009" cy="1872009"/>
            </a:xfrm>
            <a:prstGeom prst="chord">
              <a:avLst>
                <a:gd fmla="val 5420356" name="adj1"/>
                <a:gd fmla="val 16200000" name="adj2"/>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16"/>
            <p:cNvSpPr/>
            <p:nvPr/>
          </p:nvSpPr>
          <p:spPr>
            <a:xfrm rot="-8100000">
              <a:off x="854454" y="1959383"/>
              <a:ext cx="1871853" cy="1871853"/>
            </a:xfrm>
            <a:prstGeom prst="chord">
              <a:avLst>
                <a:gd fmla="val 5420356" name="adj1"/>
                <a:gd fmla="val 16342947" name="adj2"/>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66" name="Google Shape;66;p16"/>
          <p:cNvGrpSpPr/>
          <p:nvPr/>
        </p:nvGrpSpPr>
        <p:grpSpPr>
          <a:xfrm>
            <a:off x="2216807" y="899721"/>
            <a:ext cx="2438395" cy="2407505"/>
            <a:chOff x="466781" y="1399488"/>
            <a:chExt cx="2855598" cy="2819422"/>
          </a:xfrm>
        </p:grpSpPr>
        <p:sp>
          <p:nvSpPr>
            <p:cNvPr id="67" name="Google Shape;67;p16"/>
            <p:cNvSpPr/>
            <p:nvPr/>
          </p:nvSpPr>
          <p:spPr>
            <a:xfrm rot="2768177">
              <a:off x="1062924" y="1786933"/>
              <a:ext cx="1872009" cy="1872009"/>
            </a:xfrm>
            <a:prstGeom prst="chord">
              <a:avLst>
                <a:gd fmla="val 5420356" name="adj1"/>
                <a:gd fmla="val 16200000" name="adj2"/>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 name="Google Shape;68;p16"/>
            <p:cNvSpPr/>
            <p:nvPr/>
          </p:nvSpPr>
          <p:spPr>
            <a:xfrm rot="-8100000">
              <a:off x="854454" y="1959383"/>
              <a:ext cx="1871853" cy="1871853"/>
            </a:xfrm>
            <a:prstGeom prst="chord">
              <a:avLst>
                <a:gd fmla="val 5420356" name="adj1"/>
                <a:gd fmla="val 16342947" name="adj2"/>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69" name="Google Shape;69;p16"/>
          <p:cNvGrpSpPr/>
          <p:nvPr/>
        </p:nvGrpSpPr>
        <p:grpSpPr>
          <a:xfrm>
            <a:off x="206325" y="899721"/>
            <a:ext cx="2438395" cy="2407505"/>
            <a:chOff x="466781" y="1399488"/>
            <a:chExt cx="2855598" cy="2819422"/>
          </a:xfrm>
        </p:grpSpPr>
        <p:sp>
          <p:nvSpPr>
            <p:cNvPr id="70" name="Google Shape;70;p16"/>
            <p:cNvSpPr/>
            <p:nvPr/>
          </p:nvSpPr>
          <p:spPr>
            <a:xfrm rot="2768177">
              <a:off x="1062924" y="1786933"/>
              <a:ext cx="1872009" cy="1872009"/>
            </a:xfrm>
            <a:prstGeom prst="chord">
              <a:avLst>
                <a:gd fmla="val 5420356" name="adj1"/>
                <a:gd fmla="val 1620000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 name="Google Shape;71;p16"/>
            <p:cNvSpPr/>
            <p:nvPr/>
          </p:nvSpPr>
          <p:spPr>
            <a:xfrm rot="-8100000">
              <a:off x="854454" y="1959383"/>
              <a:ext cx="1871853" cy="1871853"/>
            </a:xfrm>
            <a:prstGeom prst="chord">
              <a:avLst>
                <a:gd fmla="val 5420356" name="adj1"/>
                <a:gd fmla="val 16342947"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2" name="Google Shape;72;p16"/>
          <p:cNvSpPr/>
          <p:nvPr>
            <p:ph idx="2" type="pic"/>
          </p:nvPr>
        </p:nvSpPr>
        <p:spPr>
          <a:xfrm>
            <a:off x="689290" y="1401307"/>
            <a:ext cx="1404000" cy="1404000"/>
          </a:xfrm>
          <a:prstGeom prst="ellipse">
            <a:avLst/>
          </a:prstGeom>
          <a:solidFill>
            <a:srgbClr val="F2F2F2"/>
          </a:solidFill>
          <a:ln>
            <a:noFill/>
          </a:ln>
        </p:spPr>
      </p:sp>
      <p:sp>
        <p:nvSpPr>
          <p:cNvPr id="73" name="Google Shape;73;p16"/>
          <p:cNvSpPr/>
          <p:nvPr>
            <p:ph idx="3" type="pic"/>
          </p:nvPr>
        </p:nvSpPr>
        <p:spPr>
          <a:xfrm>
            <a:off x="2734007" y="1401308"/>
            <a:ext cx="1404000" cy="1404000"/>
          </a:xfrm>
          <a:prstGeom prst="ellipse">
            <a:avLst/>
          </a:prstGeom>
          <a:solidFill>
            <a:srgbClr val="F2F2F2"/>
          </a:solidFill>
          <a:ln>
            <a:noFill/>
          </a:ln>
        </p:spPr>
      </p:sp>
      <p:sp>
        <p:nvSpPr>
          <p:cNvPr id="74" name="Google Shape;74;p16"/>
          <p:cNvSpPr/>
          <p:nvPr>
            <p:ph idx="4" type="pic"/>
          </p:nvPr>
        </p:nvSpPr>
        <p:spPr>
          <a:xfrm>
            <a:off x="4778725" y="1401308"/>
            <a:ext cx="1404000" cy="1404000"/>
          </a:xfrm>
          <a:prstGeom prst="ellipse">
            <a:avLst/>
          </a:prstGeom>
          <a:solidFill>
            <a:srgbClr val="F2F2F2"/>
          </a:solidFill>
          <a:ln>
            <a:noFill/>
          </a:ln>
        </p:spPr>
      </p:sp>
      <p:sp>
        <p:nvSpPr>
          <p:cNvPr id="75" name="Google Shape;75;p16"/>
          <p:cNvSpPr/>
          <p:nvPr>
            <p:ph idx="5" type="pic"/>
          </p:nvPr>
        </p:nvSpPr>
        <p:spPr>
          <a:xfrm>
            <a:off x="6823441" y="1401308"/>
            <a:ext cx="1404000" cy="1404000"/>
          </a:xfrm>
          <a:prstGeom prst="ellipse">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76" name="Shape 7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77" name="Shape 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image" Target="../media/image8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7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 Id="rId3" Type="http://schemas.openxmlformats.org/officeDocument/2006/relationships/image" Target="../media/image61.jpg"/><Relationship Id="rId4" Type="http://schemas.openxmlformats.org/officeDocument/2006/relationships/image" Target="../media/image66.jpg"/><Relationship Id="rId5" Type="http://schemas.openxmlformats.org/officeDocument/2006/relationships/image" Target="../media/image74.jpg"/><Relationship Id="rId6" Type="http://schemas.openxmlformats.org/officeDocument/2006/relationships/image" Target="../media/image73.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8.xml"/><Relationship Id="rId3" Type="http://schemas.openxmlformats.org/officeDocument/2006/relationships/image" Target="../media/image8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9.xml"/><Relationship Id="rId3" Type="http://schemas.openxmlformats.org/officeDocument/2006/relationships/image" Target="../media/image80.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0.xml"/><Relationship Id="rId3" Type="http://schemas.openxmlformats.org/officeDocument/2006/relationships/image" Target="../media/image5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 Id="rId3" Type="http://schemas.openxmlformats.org/officeDocument/2006/relationships/image" Target="../media/image6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2.xml"/><Relationship Id="rId3" Type="http://schemas.openxmlformats.org/officeDocument/2006/relationships/image" Target="../media/image70.png"/><Relationship Id="rId4" Type="http://schemas.openxmlformats.org/officeDocument/2006/relationships/image" Target="../media/image7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 Id="rId3" Type="http://schemas.openxmlformats.org/officeDocument/2006/relationships/image" Target="../media/image67.png"/><Relationship Id="rId4" Type="http://schemas.openxmlformats.org/officeDocument/2006/relationships/image" Target="../media/image7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4.xml"/><Relationship Id="rId3" Type="http://schemas.openxmlformats.org/officeDocument/2006/relationships/image" Target="../media/image71.png"/><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5.xml"/><Relationship Id="rId3" Type="http://schemas.openxmlformats.org/officeDocument/2006/relationships/image" Target="../media/image7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1" Type="http://schemas.openxmlformats.org/officeDocument/2006/relationships/hyperlink" Target="https://github.com/Chinmayee-manjunath" TargetMode="External"/><Relationship Id="rId10" Type="http://schemas.openxmlformats.org/officeDocument/2006/relationships/hyperlink" Target="https://drive.google.com/drive/folders/1UfhDaj6bB9TcHtiz1gLrIIHLpUA_cU-V?usp=sharing" TargetMode="External"/><Relationship Id="rId13" Type="http://schemas.openxmlformats.org/officeDocument/2006/relationships/hyperlink" Target="https://www.linkedin.com/in/chinmayee-manjunath-2ab42a1b1/" TargetMode="External"/><Relationship Id="rId12" Type="http://schemas.openxmlformats.org/officeDocument/2006/relationships/hyperlink" Target="https://github.com/Chinmayee-manjunath" TargetMode="External"/><Relationship Id="rId1" Type="http://schemas.openxmlformats.org/officeDocument/2006/relationships/slideLayout" Target="../slideLayouts/slideLayout7.xml"/><Relationship Id="rId2" Type="http://schemas.openxmlformats.org/officeDocument/2006/relationships/notesSlide" Target="../notesSlides/notesSlide117.xml"/><Relationship Id="rId3" Type="http://schemas.openxmlformats.org/officeDocument/2006/relationships/hyperlink" Target="https://drive.google.com/drive/folders/1V6HQzzA-JQvrQ7A9k0Cgb8SnCRjSymAe?usp=sharing" TargetMode="External"/><Relationship Id="rId4" Type="http://schemas.openxmlformats.org/officeDocument/2006/relationships/hyperlink" Target="https://drive.google.com/drive/folders/1ViSUX34Ojy0g-bNo-G6v6c7EzBlwbSV3?usp=sharing" TargetMode="External"/><Relationship Id="rId9" Type="http://schemas.openxmlformats.org/officeDocument/2006/relationships/hyperlink" Target="https://drive.google.com/drive/folders/1NRvbNYR6t12ztn_uLM0tIc8VgPjMYv8B?usp=sharing" TargetMode="External"/><Relationship Id="rId5" Type="http://schemas.openxmlformats.org/officeDocument/2006/relationships/hyperlink" Target="https://drive.google.com/drive/folders/13PpsFBacbsot-0m5WD3pPiyBDpBI4k0_?usp=sharing" TargetMode="External"/><Relationship Id="rId6" Type="http://schemas.openxmlformats.org/officeDocument/2006/relationships/hyperlink" Target="https://drive.google.com/drive/folders/1D_IHI19_qqRIseQJh1FEaMYRntGFQmh8?usp=sharing" TargetMode="External"/><Relationship Id="rId7" Type="http://schemas.openxmlformats.org/officeDocument/2006/relationships/hyperlink" Target="https://drive.google.com/drive/folders/1CkJajRgbXMCUI3DvS_K6CVTwNz2swVmg?usp=sharing" TargetMode="External"/><Relationship Id="rId8" Type="http://schemas.openxmlformats.org/officeDocument/2006/relationships/hyperlink" Target="https://drive.google.com/drive/folders/1yUhtLH5F0RV-c2Ewh_s9-YVJ4sKXQ3Bs?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41.png"/><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47.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77.png"/><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36.png"/><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6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 Id="rId3" Type="http://schemas.openxmlformats.org/officeDocument/2006/relationships/image" Target="../media/image8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9"/>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100"/>
              <a:t>Data Analysis Portfolio</a:t>
            </a:r>
            <a:endParaRPr b="1" sz="5100"/>
          </a:p>
        </p:txBody>
      </p:sp>
      <p:sp>
        <p:nvSpPr>
          <p:cNvPr id="83" name="Google Shape;83;p19"/>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Chinmayee Manjunath </a:t>
            </a:r>
            <a:endParaRPr/>
          </a:p>
          <a:p>
            <a:pPr indent="0" lvl="0" marL="0" rtl="0" algn="ctr">
              <a:spcBef>
                <a:spcPts val="0"/>
              </a:spcBef>
              <a:spcAft>
                <a:spcPts val="0"/>
              </a:spcAft>
              <a:buNone/>
            </a:pPr>
            <a:r>
              <a:rPr lang="en" sz="1700"/>
              <a:t>Data Analytics Trainee</a:t>
            </a:r>
            <a:endParaRPr sz="17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nvSpPr>
        <p:spPr>
          <a:xfrm>
            <a:off x="190850" y="1799925"/>
            <a:ext cx="8379300" cy="12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accent3"/>
                </a:solidFill>
                <a:latin typeface="Average"/>
                <a:ea typeface="Average"/>
                <a:cs typeface="Average"/>
                <a:sym typeface="Average"/>
              </a:rPr>
              <a:t>Instagram Us</a:t>
            </a:r>
            <a:r>
              <a:rPr lang="en" sz="6000">
                <a:solidFill>
                  <a:schemeClr val="lt1"/>
                </a:solidFill>
                <a:latin typeface="Average"/>
                <a:ea typeface="Average"/>
                <a:cs typeface="Average"/>
                <a:sym typeface="Average"/>
              </a:rPr>
              <a:t>er</a:t>
            </a:r>
            <a:r>
              <a:rPr lang="en" sz="6000">
                <a:solidFill>
                  <a:schemeClr val="accent3"/>
                </a:solidFill>
                <a:latin typeface="Average"/>
                <a:ea typeface="Average"/>
                <a:cs typeface="Average"/>
                <a:sym typeface="Average"/>
              </a:rPr>
              <a:t> </a:t>
            </a:r>
            <a:r>
              <a:rPr lang="en" sz="6000">
                <a:solidFill>
                  <a:schemeClr val="lt1"/>
                </a:solidFill>
                <a:latin typeface="Average"/>
                <a:ea typeface="Average"/>
                <a:cs typeface="Average"/>
                <a:sym typeface="Average"/>
              </a:rPr>
              <a:t>Analytics</a:t>
            </a:r>
            <a:endParaRPr sz="60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118"/>
          <p:cNvPicPr preferRelativeResize="0"/>
          <p:nvPr/>
        </p:nvPicPr>
        <p:blipFill rotWithShape="1">
          <a:blip r:embed="rId3">
            <a:alphaModFix/>
          </a:blip>
          <a:srcRect b="0" l="0" r="0" t="0"/>
          <a:stretch/>
        </p:blipFill>
        <p:spPr>
          <a:xfrm>
            <a:off x="0" y="591850"/>
            <a:ext cx="9144000" cy="4551649"/>
          </a:xfrm>
          <a:prstGeom prst="rect">
            <a:avLst/>
          </a:prstGeom>
          <a:noFill/>
          <a:ln>
            <a:noFill/>
          </a:ln>
        </p:spPr>
      </p:pic>
      <p:sp>
        <p:nvSpPr>
          <p:cNvPr id="797" name="Google Shape;797;p118"/>
          <p:cNvSpPr txBox="1"/>
          <p:nvPr/>
        </p:nvSpPr>
        <p:spPr>
          <a:xfrm>
            <a:off x="96300" y="110375"/>
            <a:ext cx="8983500" cy="49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verage"/>
                <a:ea typeface="Average"/>
                <a:cs typeface="Average"/>
                <a:sym typeface="Average"/>
              </a:rPr>
              <a:t>Task 4:</a:t>
            </a:r>
            <a:r>
              <a:rPr i="0" lang="en" sz="1600" u="none" cap="none" strike="noStrike">
                <a:solidFill>
                  <a:srgbClr val="000000"/>
                </a:solidFill>
                <a:latin typeface="Average"/>
                <a:ea typeface="Average"/>
                <a:cs typeface="Average"/>
                <a:sym typeface="Average"/>
              </a:rPr>
              <a:t> How does the fuel efficiency of cars vary across different body styles and model years? </a:t>
            </a:r>
            <a:endParaRPr i="0" sz="1600" u="none" cap="none" strike="noStrike">
              <a:solidFill>
                <a:srgbClr val="000000"/>
              </a:solidFill>
              <a:latin typeface="Average"/>
              <a:ea typeface="Average"/>
              <a:cs typeface="Average"/>
              <a:sym typeface="Average"/>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119"/>
          <p:cNvPicPr preferRelativeResize="0"/>
          <p:nvPr/>
        </p:nvPicPr>
        <p:blipFill rotWithShape="1">
          <a:blip r:embed="rId3">
            <a:alphaModFix/>
          </a:blip>
          <a:srcRect b="0" l="0" r="0" t="0"/>
          <a:stretch/>
        </p:blipFill>
        <p:spPr>
          <a:xfrm>
            <a:off x="0" y="544875"/>
            <a:ext cx="9144000" cy="4598624"/>
          </a:xfrm>
          <a:prstGeom prst="rect">
            <a:avLst/>
          </a:prstGeom>
          <a:noFill/>
          <a:ln>
            <a:noFill/>
          </a:ln>
        </p:spPr>
      </p:pic>
      <p:sp>
        <p:nvSpPr>
          <p:cNvPr id="803" name="Google Shape;803;p119"/>
          <p:cNvSpPr txBox="1"/>
          <p:nvPr/>
        </p:nvSpPr>
        <p:spPr>
          <a:xfrm>
            <a:off x="72800" y="86900"/>
            <a:ext cx="90711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Task 5:</a:t>
            </a:r>
            <a:r>
              <a:rPr i="0" lang="en" sz="1700" u="none" cap="none" strike="noStrike">
                <a:solidFill>
                  <a:srgbClr val="000000"/>
                </a:solidFill>
                <a:latin typeface="Average"/>
                <a:ea typeface="Average"/>
                <a:cs typeface="Average"/>
                <a:sym typeface="Average"/>
              </a:rPr>
              <a:t> How does the car's horsepower, MPG, and price vary across different Brands?</a:t>
            </a:r>
            <a:endParaRPr i="0" sz="1900" u="none" cap="none" strike="noStrike">
              <a:solidFill>
                <a:schemeClr val="dk2"/>
              </a:solidFill>
              <a:latin typeface="Average"/>
              <a:ea typeface="Average"/>
              <a:cs typeface="Average"/>
              <a:sym typeface="Average"/>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20"/>
          <p:cNvSpPr txBox="1"/>
          <p:nvPr/>
        </p:nvSpPr>
        <p:spPr>
          <a:xfrm>
            <a:off x="130950" y="271875"/>
            <a:ext cx="8049900" cy="42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3"/>
                </a:solidFill>
                <a:latin typeface="Average"/>
                <a:ea typeface="Average"/>
                <a:cs typeface="Average"/>
                <a:sym typeface="Average"/>
              </a:rPr>
              <a:t>Insights:</a:t>
            </a:r>
            <a:endParaRPr b="1" sz="2400">
              <a:solidFill>
                <a:schemeClr val="accent3"/>
              </a:solidFill>
              <a:latin typeface="Average"/>
              <a:ea typeface="Average"/>
              <a:cs typeface="Average"/>
              <a:sym typeface="Average"/>
            </a:endParaRPr>
          </a:p>
          <a:p>
            <a:pPr indent="0" lvl="0" marL="0" rtl="0" algn="l">
              <a:spcBef>
                <a:spcPts val="0"/>
              </a:spcBef>
              <a:spcAft>
                <a:spcPts val="0"/>
              </a:spcAft>
              <a:buNone/>
            </a:pPr>
            <a:r>
              <a:t/>
            </a:r>
            <a:endParaRPr sz="21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b="1" lang="en" sz="1800">
                <a:solidFill>
                  <a:schemeClr val="accent3"/>
                </a:solidFill>
                <a:latin typeface="Average"/>
                <a:ea typeface="Average"/>
                <a:cs typeface="Average"/>
                <a:sym typeface="Average"/>
              </a:rPr>
              <a:t>Popularity and Market Categories: </a:t>
            </a:r>
            <a:r>
              <a:rPr lang="en" sz="1800">
                <a:solidFill>
                  <a:schemeClr val="accent3"/>
                </a:solidFill>
                <a:latin typeface="Average"/>
                <a:ea typeface="Average"/>
                <a:cs typeface="Average"/>
                <a:sym typeface="Average"/>
              </a:rPr>
              <a:t>Popularity varies significantly across different market categories, with luxury and performance vehicles attracting more attention.</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b="1" lang="en" sz="1800">
                <a:solidFill>
                  <a:schemeClr val="accent3"/>
                </a:solidFill>
                <a:latin typeface="Average"/>
                <a:ea typeface="Average"/>
                <a:cs typeface="Average"/>
                <a:sym typeface="Average"/>
              </a:rPr>
              <a:t>Engine Power and Pricing:</a:t>
            </a:r>
            <a:r>
              <a:rPr lang="en" sz="1800">
                <a:solidFill>
                  <a:schemeClr val="accent3"/>
                </a:solidFill>
                <a:latin typeface="Average"/>
                <a:ea typeface="Average"/>
                <a:cs typeface="Average"/>
                <a:sym typeface="Average"/>
              </a:rPr>
              <a:t> Cars with higher engine horsepower generally come with higher MSRPs, but this relationship is not strictly linear.</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b="1" lang="en" sz="1800">
                <a:solidFill>
                  <a:schemeClr val="accent3"/>
                </a:solidFill>
                <a:latin typeface="Average"/>
                <a:ea typeface="Average"/>
                <a:cs typeface="Average"/>
                <a:sym typeface="Average"/>
              </a:rPr>
              <a:t>Key Features Affecting Price:</a:t>
            </a:r>
            <a:r>
              <a:rPr lang="en" sz="1800">
                <a:solidFill>
                  <a:schemeClr val="accent3"/>
                </a:solidFill>
                <a:latin typeface="Average"/>
                <a:ea typeface="Average"/>
                <a:cs typeface="Average"/>
                <a:sym typeface="Average"/>
              </a:rPr>
              <a:t> Engine horsepower, market category, and brand are the most significant factors influencing a car’s price.</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b="1" lang="en" sz="1800">
                <a:solidFill>
                  <a:schemeClr val="accent3"/>
                </a:solidFill>
                <a:latin typeface="Average"/>
                <a:ea typeface="Average"/>
                <a:cs typeface="Average"/>
                <a:sym typeface="Average"/>
              </a:rPr>
              <a:t>Manufacturer Pricing Strategies:</a:t>
            </a:r>
            <a:r>
              <a:rPr lang="en" sz="1800">
                <a:solidFill>
                  <a:schemeClr val="accent3"/>
                </a:solidFill>
                <a:latin typeface="Average"/>
                <a:ea typeface="Average"/>
                <a:cs typeface="Average"/>
                <a:sym typeface="Average"/>
              </a:rPr>
              <a:t> Some manufacturers consistently produce high-priced cars, while others focus on affordability.</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b="1" lang="en" sz="1800">
                <a:solidFill>
                  <a:schemeClr val="accent3"/>
                </a:solidFill>
                <a:latin typeface="Average"/>
                <a:ea typeface="Average"/>
                <a:cs typeface="Average"/>
                <a:sym typeface="Average"/>
              </a:rPr>
              <a:t>Fuel Efficiency: </a:t>
            </a:r>
            <a:r>
              <a:rPr lang="en" sz="1800">
                <a:solidFill>
                  <a:schemeClr val="accent3"/>
                </a:solidFill>
                <a:latin typeface="Average"/>
                <a:ea typeface="Average"/>
                <a:cs typeface="Average"/>
                <a:sym typeface="Average"/>
              </a:rPr>
              <a:t>There is a trade-off between engine cylinders and fuel efficiency, impacting consumer choices based on driving preferences.</a:t>
            </a:r>
            <a:endParaRPr sz="1800">
              <a:solidFill>
                <a:schemeClr val="accent3"/>
              </a:solidFill>
              <a:latin typeface="Average"/>
              <a:ea typeface="Average"/>
              <a:cs typeface="Average"/>
              <a:sym typeface="Average"/>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21"/>
          <p:cNvSpPr txBox="1"/>
          <p:nvPr/>
        </p:nvSpPr>
        <p:spPr>
          <a:xfrm>
            <a:off x="130950" y="271875"/>
            <a:ext cx="8049900" cy="42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3"/>
                </a:solidFill>
                <a:latin typeface="Average"/>
                <a:ea typeface="Average"/>
                <a:cs typeface="Average"/>
                <a:sym typeface="Average"/>
              </a:rPr>
              <a:t>Conclusion:</a:t>
            </a:r>
            <a:endParaRPr b="1" sz="2400">
              <a:solidFill>
                <a:schemeClr val="accent3"/>
              </a:solidFill>
              <a:latin typeface="Average"/>
              <a:ea typeface="Average"/>
              <a:cs typeface="Average"/>
              <a:sym typeface="Average"/>
            </a:endParaRPr>
          </a:p>
          <a:p>
            <a:pPr indent="0" lvl="0" marL="0" rtl="0" algn="l">
              <a:spcBef>
                <a:spcPts val="0"/>
              </a:spcBef>
              <a:spcAft>
                <a:spcPts val="0"/>
              </a:spcAft>
              <a:buNone/>
            </a:pPr>
            <a:r>
              <a:t/>
            </a:r>
            <a:endParaRPr b="1" sz="2400">
              <a:solidFill>
                <a:schemeClr val="accent3"/>
              </a:solidFill>
              <a:latin typeface="Average"/>
              <a:ea typeface="Average"/>
              <a:cs typeface="Average"/>
              <a:sym typeface="Average"/>
            </a:endParaRPr>
          </a:p>
          <a:p>
            <a:pPr indent="0" lvl="0" marL="0" rtl="0" algn="l">
              <a:spcBef>
                <a:spcPts val="0"/>
              </a:spcBef>
              <a:spcAft>
                <a:spcPts val="0"/>
              </a:spcAft>
              <a:buNone/>
            </a:pPr>
            <a:r>
              <a:t/>
            </a:r>
            <a:endParaRPr b="1" sz="2400">
              <a:solidFill>
                <a:schemeClr val="accent3"/>
              </a:solidFill>
              <a:latin typeface="Average"/>
              <a:ea typeface="Average"/>
              <a:cs typeface="Average"/>
              <a:sym typeface="Average"/>
            </a:endParaRPr>
          </a:p>
          <a:p>
            <a:pPr indent="0" lvl="0" marL="0" rtl="0" algn="l">
              <a:spcBef>
                <a:spcPts val="0"/>
              </a:spcBef>
              <a:spcAft>
                <a:spcPts val="0"/>
              </a:spcAft>
              <a:buNone/>
            </a:pPr>
            <a:r>
              <a:rPr lang="en" sz="1900">
                <a:solidFill>
                  <a:schemeClr val="accent3"/>
                </a:solidFill>
                <a:latin typeface="Average"/>
                <a:ea typeface="Average"/>
                <a:cs typeface="Average"/>
                <a:sym typeface="Average"/>
              </a:rPr>
              <a:t>This analysis provides actionable insights for car manufacturers to fine-tune their product lines and pricing strategies. By focusing on the most influential features—like engine power, market category, and fuel efficiency—manufacturers can create targeted products that align with consumer demand and maximize profitability. The use of regression analysis and interactive dashboards allows decision-makers to explore how changes in car features can impact market positioning and profitability.</a:t>
            </a:r>
            <a:endParaRPr sz="1900">
              <a:solidFill>
                <a:schemeClr val="accent3"/>
              </a:solidFill>
              <a:latin typeface="Average"/>
              <a:ea typeface="Average"/>
              <a:cs typeface="Average"/>
              <a:sym typeface="Average"/>
            </a:endParaRPr>
          </a:p>
          <a:p>
            <a:pPr indent="0" lvl="0" marL="457200" rtl="0" algn="l">
              <a:spcBef>
                <a:spcPts val="0"/>
              </a:spcBef>
              <a:spcAft>
                <a:spcPts val="0"/>
              </a:spcAft>
              <a:buNone/>
            </a:pPr>
            <a:r>
              <a:t/>
            </a:r>
            <a:endParaRPr sz="1900">
              <a:solidFill>
                <a:schemeClr val="accent3"/>
              </a:solidFill>
              <a:latin typeface="Average"/>
              <a:ea typeface="Average"/>
              <a:cs typeface="Average"/>
              <a:sym typeface="Average"/>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7" name="Shape 817"/>
        <p:cNvGrpSpPr/>
        <p:nvPr/>
      </p:nvGrpSpPr>
      <p:grpSpPr>
        <a:xfrm>
          <a:off x="0" y="0"/>
          <a:ext cx="0" cy="0"/>
          <a:chOff x="0" y="0"/>
          <a:chExt cx="0" cy="0"/>
        </a:xfrm>
      </p:grpSpPr>
      <p:sp>
        <p:nvSpPr>
          <p:cNvPr id="818" name="Google Shape;818;p122"/>
          <p:cNvSpPr txBox="1"/>
          <p:nvPr/>
        </p:nvSpPr>
        <p:spPr>
          <a:xfrm>
            <a:off x="440350" y="1552275"/>
            <a:ext cx="8008800" cy="12213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i="0" lang="en" sz="3800" u="none" cap="none" strike="noStrike">
                <a:solidFill>
                  <a:srgbClr val="DCCFC5"/>
                </a:solidFill>
                <a:latin typeface="Trebuchet MS"/>
                <a:ea typeface="Trebuchet MS"/>
                <a:cs typeface="Trebuchet MS"/>
                <a:sym typeface="Trebuchet MS"/>
              </a:rPr>
              <a:t>ABC Call Volume Trend Analysis</a:t>
            </a:r>
            <a:endParaRPr b="1" i="0" sz="3800" u="none" cap="none" strike="noStrike">
              <a:solidFill>
                <a:srgbClr val="DCCFC5"/>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22" name="Shape 822"/>
        <p:cNvGrpSpPr/>
        <p:nvPr/>
      </p:nvGrpSpPr>
      <p:grpSpPr>
        <a:xfrm>
          <a:off x="0" y="0"/>
          <a:ext cx="0" cy="0"/>
          <a:chOff x="0" y="0"/>
          <a:chExt cx="0" cy="0"/>
        </a:xfrm>
      </p:grpSpPr>
      <p:sp>
        <p:nvSpPr>
          <p:cNvPr id="823" name="Google Shape;823;p123"/>
          <p:cNvSpPr txBox="1"/>
          <p:nvPr/>
        </p:nvSpPr>
        <p:spPr>
          <a:xfrm>
            <a:off x="272450" y="251300"/>
            <a:ext cx="5824500" cy="6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100"/>
              <a:buFont typeface="Arial"/>
              <a:buNone/>
            </a:pPr>
            <a:r>
              <a:rPr i="0" lang="en" sz="3100" u="none" cap="none" strike="noStrike">
                <a:solidFill>
                  <a:srgbClr val="000000"/>
                </a:solidFill>
                <a:latin typeface="Average"/>
                <a:ea typeface="Average"/>
                <a:cs typeface="Average"/>
                <a:sym typeface="Average"/>
              </a:rPr>
              <a:t>PROJECT DESCRIPTION</a:t>
            </a:r>
            <a:endParaRPr i="0" sz="3100" u="none" cap="none" strike="noStrike">
              <a:solidFill>
                <a:srgbClr val="000000"/>
              </a:solidFill>
              <a:latin typeface="Average"/>
              <a:ea typeface="Average"/>
              <a:cs typeface="Average"/>
              <a:sym typeface="Average"/>
            </a:endParaRPr>
          </a:p>
        </p:txBody>
      </p:sp>
      <p:sp>
        <p:nvSpPr>
          <p:cNvPr id="824" name="Google Shape;824;p123"/>
          <p:cNvSpPr txBox="1"/>
          <p:nvPr/>
        </p:nvSpPr>
        <p:spPr>
          <a:xfrm>
            <a:off x="401625" y="1108550"/>
            <a:ext cx="8243700" cy="366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i="0" lang="en" sz="1900" u="none" cap="none" strike="noStrike">
                <a:solidFill>
                  <a:schemeClr val="lt1"/>
                </a:solidFill>
                <a:latin typeface="Average"/>
                <a:ea typeface="Average"/>
                <a:cs typeface="Average"/>
                <a:sym typeface="Average"/>
              </a:rPr>
              <a:t>This project focuses on Customer Experience (CX) analytics for an inbound calling team. The dataset covers a 23-day period and includes information such as agent ID and name, queue time, call time, call duration, and call status (abandoned, answered, or transferred). The objective is to analyze customer interactions to gain insights into customer experience and agent performance. The CX team plays a vital role in improving customer satisfaction by leveraging AI tools like IVR, RPA, and Predictive Analytics. The analysis aims to understand customer wait times, call outcomes, and the effectiveness of the inbound support process in fostering customer loyalty.</a:t>
            </a:r>
            <a:endParaRPr i="0" sz="2100" u="none" cap="none" strike="noStrike">
              <a:solidFill>
                <a:schemeClr val="lt1"/>
              </a:solidFill>
              <a:latin typeface="Average"/>
              <a:ea typeface="Average"/>
              <a:cs typeface="Average"/>
              <a:sym typeface="Average"/>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8" name="Shape 828"/>
        <p:cNvGrpSpPr/>
        <p:nvPr/>
      </p:nvGrpSpPr>
      <p:grpSpPr>
        <a:xfrm>
          <a:off x="0" y="0"/>
          <a:ext cx="0" cy="0"/>
          <a:chOff x="0" y="0"/>
          <a:chExt cx="0" cy="0"/>
        </a:xfrm>
      </p:grpSpPr>
      <p:sp>
        <p:nvSpPr>
          <p:cNvPr id="829" name="Google Shape;829;p124"/>
          <p:cNvSpPr txBox="1"/>
          <p:nvPr/>
        </p:nvSpPr>
        <p:spPr>
          <a:xfrm>
            <a:off x="248950" y="310025"/>
            <a:ext cx="6343800" cy="5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i="0" lang="en" sz="4300" u="none" cap="none" strike="noStrike">
                <a:solidFill>
                  <a:schemeClr val="dk1"/>
                </a:solidFill>
                <a:latin typeface="Average"/>
                <a:ea typeface="Average"/>
                <a:cs typeface="Average"/>
                <a:sym typeface="Average"/>
              </a:rPr>
              <a:t>TECH-STACK USED</a:t>
            </a:r>
            <a:endParaRPr i="0" sz="4300" u="none" cap="none" strike="noStrike">
              <a:solidFill>
                <a:schemeClr val="dk1"/>
              </a:solidFill>
              <a:latin typeface="Average"/>
              <a:ea typeface="Average"/>
              <a:cs typeface="Average"/>
              <a:sym typeface="Average"/>
            </a:endParaRPr>
          </a:p>
        </p:txBody>
      </p:sp>
      <p:sp>
        <p:nvSpPr>
          <p:cNvPr id="830" name="Google Shape;830;p124"/>
          <p:cNvSpPr txBox="1"/>
          <p:nvPr/>
        </p:nvSpPr>
        <p:spPr>
          <a:xfrm>
            <a:off x="319425" y="1285800"/>
            <a:ext cx="8067600" cy="25719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rgbClr val="F2F2F2"/>
              </a:buClr>
              <a:buSzPts val="2600"/>
              <a:buFont typeface="Average"/>
              <a:buChar char="●"/>
            </a:pPr>
            <a:r>
              <a:rPr i="0" lang="en" sz="2600" u="none" cap="none" strike="noStrike">
                <a:solidFill>
                  <a:srgbClr val="F2F2F2"/>
                </a:solidFill>
                <a:latin typeface="Average"/>
                <a:ea typeface="Average"/>
                <a:cs typeface="Average"/>
                <a:sym typeface="Average"/>
              </a:rPr>
              <a:t>Microsoft Excel to analyze create pivot tables and charts, and to derive insights of the data.</a:t>
            </a:r>
            <a:endParaRPr i="0" sz="2600" u="none" cap="none" strike="noStrike">
              <a:solidFill>
                <a:srgbClr val="F2F2F2"/>
              </a:solidFill>
              <a:latin typeface="Average"/>
              <a:ea typeface="Average"/>
              <a:cs typeface="Average"/>
              <a:sym typeface="Average"/>
            </a:endParaRPr>
          </a:p>
          <a:p>
            <a:pPr indent="-393700" lvl="0" marL="457200" marR="0" rtl="0" algn="l">
              <a:lnSpc>
                <a:spcPct val="100000"/>
              </a:lnSpc>
              <a:spcBef>
                <a:spcPts val="0"/>
              </a:spcBef>
              <a:spcAft>
                <a:spcPts val="0"/>
              </a:spcAft>
              <a:buClr>
                <a:srgbClr val="F2F2F2"/>
              </a:buClr>
              <a:buSzPts val="2600"/>
              <a:buFont typeface="Average"/>
              <a:buChar char="●"/>
            </a:pPr>
            <a:r>
              <a:rPr i="0" lang="en" sz="2600" u="none" cap="none" strike="noStrike">
                <a:solidFill>
                  <a:srgbClr val="F2F2F2"/>
                </a:solidFill>
                <a:latin typeface="Average"/>
                <a:ea typeface="Average"/>
                <a:cs typeface="Average"/>
                <a:sym typeface="Average"/>
              </a:rPr>
              <a:t>Microsoft powerpoint to create the presentation of the process and insights of the project.</a:t>
            </a:r>
            <a:endParaRPr i="0" sz="2600" u="none" cap="none" strike="noStrike">
              <a:solidFill>
                <a:srgbClr val="F2F2F2"/>
              </a:solidFill>
              <a:latin typeface="Average"/>
              <a:ea typeface="Average"/>
              <a:cs typeface="Average"/>
              <a:sym typeface="Average"/>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5"/>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800"/>
              </a:spcBef>
              <a:spcAft>
                <a:spcPts val="0"/>
              </a:spcAft>
              <a:buSzPts val="4100"/>
              <a:buNone/>
            </a:pPr>
            <a:r>
              <a:rPr lang="en">
                <a:solidFill>
                  <a:schemeClr val="lt2"/>
                </a:solidFill>
              </a:rPr>
              <a:t>APPROACH</a:t>
            </a:r>
            <a:endParaRPr>
              <a:solidFill>
                <a:schemeClr val="lt2"/>
              </a:solidFill>
            </a:endParaRPr>
          </a:p>
        </p:txBody>
      </p:sp>
      <p:pic>
        <p:nvPicPr>
          <p:cNvPr id="836" name="Google Shape;836;p125"/>
          <p:cNvPicPr preferRelativeResize="0"/>
          <p:nvPr>
            <p:ph idx="2" type="pic"/>
          </p:nvPr>
        </p:nvPicPr>
        <p:blipFill rotWithShape="1">
          <a:blip r:embed="rId3">
            <a:alphaModFix/>
          </a:blip>
          <a:srcRect b="0" l="16160" r="16161" t="0"/>
          <a:stretch/>
        </p:blipFill>
        <p:spPr>
          <a:xfrm>
            <a:off x="689290" y="1401307"/>
            <a:ext cx="1404000" cy="1404000"/>
          </a:xfrm>
          <a:prstGeom prst="ellipse">
            <a:avLst/>
          </a:prstGeom>
          <a:solidFill>
            <a:srgbClr val="F2F2F2"/>
          </a:solidFill>
          <a:ln>
            <a:noFill/>
          </a:ln>
        </p:spPr>
      </p:pic>
      <p:pic>
        <p:nvPicPr>
          <p:cNvPr id="837" name="Google Shape;837;p125"/>
          <p:cNvPicPr preferRelativeResize="0"/>
          <p:nvPr>
            <p:ph idx="3" type="pic"/>
          </p:nvPr>
        </p:nvPicPr>
        <p:blipFill rotWithShape="1">
          <a:blip r:embed="rId4">
            <a:alphaModFix/>
          </a:blip>
          <a:srcRect b="0" l="18869" r="18875" t="0"/>
          <a:stretch/>
        </p:blipFill>
        <p:spPr>
          <a:xfrm>
            <a:off x="2734007" y="1401308"/>
            <a:ext cx="1404000" cy="1404000"/>
          </a:xfrm>
          <a:prstGeom prst="ellipse">
            <a:avLst/>
          </a:prstGeom>
          <a:solidFill>
            <a:srgbClr val="F2F2F2"/>
          </a:solidFill>
          <a:ln>
            <a:noFill/>
          </a:ln>
        </p:spPr>
      </p:pic>
      <p:pic>
        <p:nvPicPr>
          <p:cNvPr id="838" name="Google Shape;838;p125"/>
          <p:cNvPicPr preferRelativeResize="0"/>
          <p:nvPr>
            <p:ph idx="4" type="pic"/>
          </p:nvPr>
        </p:nvPicPr>
        <p:blipFill rotWithShape="1">
          <a:blip r:embed="rId5">
            <a:alphaModFix/>
          </a:blip>
          <a:srcRect b="0" l="0" r="0" t="0"/>
          <a:stretch/>
        </p:blipFill>
        <p:spPr>
          <a:xfrm>
            <a:off x="4778725" y="1401308"/>
            <a:ext cx="1404000" cy="1404000"/>
          </a:xfrm>
          <a:prstGeom prst="ellipse">
            <a:avLst/>
          </a:prstGeom>
          <a:solidFill>
            <a:srgbClr val="F2F2F2"/>
          </a:solidFill>
          <a:ln>
            <a:noFill/>
          </a:ln>
        </p:spPr>
      </p:pic>
      <p:pic>
        <p:nvPicPr>
          <p:cNvPr id="839" name="Google Shape;839;p125"/>
          <p:cNvPicPr preferRelativeResize="0"/>
          <p:nvPr>
            <p:ph idx="5" type="pic"/>
          </p:nvPr>
        </p:nvPicPr>
        <p:blipFill rotWithShape="1">
          <a:blip r:embed="rId6">
            <a:alphaModFix/>
          </a:blip>
          <a:srcRect b="0" l="14312" r="14305" t="0"/>
          <a:stretch/>
        </p:blipFill>
        <p:spPr>
          <a:xfrm>
            <a:off x="6823441" y="1401308"/>
            <a:ext cx="1404000" cy="1404000"/>
          </a:xfrm>
          <a:prstGeom prst="ellipse">
            <a:avLst/>
          </a:prstGeom>
          <a:solidFill>
            <a:srgbClr val="F2F2F2"/>
          </a:solidFill>
          <a:ln>
            <a:noFill/>
          </a:ln>
        </p:spPr>
      </p:pic>
      <p:sp>
        <p:nvSpPr>
          <p:cNvPr id="840" name="Google Shape;840;p125"/>
          <p:cNvSpPr txBox="1"/>
          <p:nvPr/>
        </p:nvSpPr>
        <p:spPr>
          <a:xfrm>
            <a:off x="636500" y="3316275"/>
            <a:ext cx="1597200" cy="13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Arial"/>
                <a:ea typeface="Arial"/>
                <a:cs typeface="Arial"/>
                <a:sym typeface="Arial"/>
              </a:rPr>
              <a:t>Analyzing the data provided</a:t>
            </a:r>
            <a:endParaRPr b="0" i="0" sz="2200" u="none" cap="none" strike="noStrike">
              <a:solidFill>
                <a:schemeClr val="dk2"/>
              </a:solidFill>
              <a:latin typeface="Arial"/>
              <a:ea typeface="Arial"/>
              <a:cs typeface="Arial"/>
              <a:sym typeface="Arial"/>
            </a:endParaRPr>
          </a:p>
        </p:txBody>
      </p:sp>
      <p:sp>
        <p:nvSpPr>
          <p:cNvPr id="841" name="Google Shape;841;p125"/>
          <p:cNvSpPr txBox="1"/>
          <p:nvPr/>
        </p:nvSpPr>
        <p:spPr>
          <a:xfrm>
            <a:off x="2480938" y="3316275"/>
            <a:ext cx="1843800" cy="9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Arial"/>
                <a:ea typeface="Arial"/>
                <a:cs typeface="Arial"/>
                <a:sym typeface="Arial"/>
              </a:rPr>
              <a:t>Extracting insights from the data</a:t>
            </a:r>
            <a:endParaRPr b="0" i="0" sz="1400" u="none" cap="none" strike="noStrike">
              <a:solidFill>
                <a:schemeClr val="dk2"/>
              </a:solidFill>
              <a:latin typeface="Arial"/>
              <a:ea typeface="Arial"/>
              <a:cs typeface="Arial"/>
              <a:sym typeface="Arial"/>
            </a:endParaRPr>
          </a:p>
        </p:txBody>
      </p:sp>
      <p:sp>
        <p:nvSpPr>
          <p:cNvPr id="842" name="Google Shape;842;p125"/>
          <p:cNvSpPr txBox="1"/>
          <p:nvPr/>
        </p:nvSpPr>
        <p:spPr>
          <a:xfrm>
            <a:off x="4572000" y="3316275"/>
            <a:ext cx="2389500" cy="13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Arial"/>
                <a:ea typeface="Arial"/>
                <a:cs typeface="Arial"/>
                <a:sym typeface="Arial"/>
              </a:rPr>
              <a:t>Creating charts to represent trends of the data</a:t>
            </a:r>
            <a:endParaRPr b="0" i="0" sz="2200" u="none" cap="none" strike="noStrike">
              <a:solidFill>
                <a:schemeClr val="dk2"/>
              </a:solidFill>
              <a:latin typeface="Arial"/>
              <a:ea typeface="Arial"/>
              <a:cs typeface="Arial"/>
              <a:sym typeface="Arial"/>
            </a:endParaRPr>
          </a:p>
        </p:txBody>
      </p:sp>
      <p:sp>
        <p:nvSpPr>
          <p:cNvPr id="843" name="Google Shape;843;p125"/>
          <p:cNvSpPr txBox="1"/>
          <p:nvPr/>
        </p:nvSpPr>
        <p:spPr>
          <a:xfrm>
            <a:off x="6961450" y="3316275"/>
            <a:ext cx="1961100" cy="11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Arial"/>
                <a:ea typeface="Arial"/>
                <a:cs typeface="Arial"/>
                <a:sym typeface="Arial"/>
              </a:rPr>
              <a:t>Presenting the results</a:t>
            </a:r>
            <a:endParaRPr b="0" i="0" sz="2200" u="none" cap="none" strike="noStrike">
              <a:solidFill>
                <a:schemeClr val="dk2"/>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858"/>
        </a:solidFill>
      </p:bgPr>
    </p:bg>
    <p:spTree>
      <p:nvGrpSpPr>
        <p:cNvPr id="847" name="Shape 847"/>
        <p:cNvGrpSpPr/>
        <p:nvPr/>
      </p:nvGrpSpPr>
      <p:grpSpPr>
        <a:xfrm>
          <a:off x="0" y="0"/>
          <a:ext cx="0" cy="0"/>
          <a:chOff x="0" y="0"/>
          <a:chExt cx="0" cy="0"/>
        </a:xfrm>
      </p:grpSpPr>
      <p:sp>
        <p:nvSpPr>
          <p:cNvPr id="848" name="Google Shape;848;p126"/>
          <p:cNvSpPr txBox="1"/>
          <p:nvPr/>
        </p:nvSpPr>
        <p:spPr>
          <a:xfrm>
            <a:off x="0" y="0"/>
            <a:ext cx="3640500" cy="32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50"/>
              <a:buFont typeface="Arial"/>
              <a:buNone/>
            </a:pPr>
            <a:r>
              <a:rPr b="1" i="0" lang="en" sz="1750" u="none" cap="none" strike="noStrike">
                <a:solidFill>
                  <a:srgbClr val="F2F2F2"/>
                </a:solidFill>
                <a:latin typeface="Arial"/>
                <a:ea typeface="Arial"/>
                <a:cs typeface="Arial"/>
                <a:sym typeface="Arial"/>
              </a:rPr>
              <a:t>Average Call Duration:</a:t>
            </a:r>
            <a:endParaRPr b="0" i="0" sz="2100" u="none" cap="none" strike="noStrike">
              <a:solidFill>
                <a:srgbClr val="F2F2F2"/>
              </a:solidFill>
              <a:latin typeface="Arial"/>
              <a:ea typeface="Arial"/>
              <a:cs typeface="Arial"/>
              <a:sym typeface="Arial"/>
            </a:endParaRPr>
          </a:p>
        </p:txBody>
      </p:sp>
      <p:sp>
        <p:nvSpPr>
          <p:cNvPr id="849" name="Google Shape;849;p126"/>
          <p:cNvSpPr txBox="1"/>
          <p:nvPr/>
        </p:nvSpPr>
        <p:spPr>
          <a:xfrm>
            <a:off x="131525" y="427450"/>
            <a:ext cx="8854200" cy="39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rPr b="0" i="0" lang="en" sz="1550" u="none" cap="none" strike="noStrike">
                <a:solidFill>
                  <a:srgbClr val="8492A6"/>
                </a:solidFill>
                <a:latin typeface="Arial"/>
                <a:ea typeface="Arial"/>
                <a:cs typeface="Arial"/>
                <a:sym typeface="Arial"/>
              </a:rPr>
              <a:t> </a:t>
            </a:r>
            <a:r>
              <a:rPr b="0" i="0" lang="en" sz="1550" u="none" cap="none" strike="noStrike">
                <a:solidFill>
                  <a:schemeClr val="dk1"/>
                </a:solidFill>
                <a:latin typeface="Arial"/>
                <a:ea typeface="Arial"/>
                <a:cs typeface="Arial"/>
                <a:sym typeface="Arial"/>
              </a:rPr>
              <a:t>What is the average duration of calls for each time bucket?</a:t>
            </a:r>
            <a:endParaRPr b="0" i="0" sz="1900" u="none" cap="none" strike="noStrike">
              <a:solidFill>
                <a:schemeClr val="dk1"/>
              </a:solidFill>
              <a:latin typeface="Arial"/>
              <a:ea typeface="Arial"/>
              <a:cs typeface="Arial"/>
              <a:sym typeface="Arial"/>
            </a:endParaRPr>
          </a:p>
        </p:txBody>
      </p:sp>
      <p:pic>
        <p:nvPicPr>
          <p:cNvPr id="850" name="Google Shape;850;p126"/>
          <p:cNvPicPr preferRelativeResize="0"/>
          <p:nvPr/>
        </p:nvPicPr>
        <p:blipFill rotWithShape="1">
          <a:blip r:embed="rId3">
            <a:alphaModFix/>
          </a:blip>
          <a:srcRect b="0" l="0" r="0" t="0"/>
          <a:stretch/>
        </p:blipFill>
        <p:spPr>
          <a:xfrm>
            <a:off x="3918175" y="826750"/>
            <a:ext cx="5225824" cy="4222675"/>
          </a:xfrm>
          <a:prstGeom prst="rect">
            <a:avLst/>
          </a:prstGeom>
          <a:noFill/>
          <a:ln>
            <a:noFill/>
          </a:ln>
        </p:spPr>
      </p:pic>
      <p:sp>
        <p:nvSpPr>
          <p:cNvPr id="851" name="Google Shape;851;p126"/>
          <p:cNvSpPr txBox="1"/>
          <p:nvPr/>
        </p:nvSpPr>
        <p:spPr>
          <a:xfrm>
            <a:off x="0" y="826750"/>
            <a:ext cx="3798300" cy="3186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In Order to get the average duration of calls in each time bucket i have utilized the pivot table. In this i have used time bucket in rows and average of call seconds in values and also have considered the call status in columns to get separated values for both calls answered and transferred.</a:t>
            </a:r>
            <a:endParaRPr b="0" i="0" sz="1400" u="none" cap="none" strike="noStrike">
              <a:solidFill>
                <a:schemeClr val="dk2"/>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Created a line graph to represent the duration of calls answered and transferred for each time bucket.</a:t>
            </a:r>
            <a:endParaRPr b="0" i="0" sz="1400" u="none" cap="none" strike="noStrike">
              <a:solidFill>
                <a:schemeClr val="dk2"/>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Created a bar chart for total call seconds for each time bucket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858"/>
        </a:solidFill>
      </p:bgPr>
    </p:bg>
    <p:spTree>
      <p:nvGrpSpPr>
        <p:cNvPr id="855" name="Shape 855"/>
        <p:cNvGrpSpPr/>
        <p:nvPr/>
      </p:nvGrpSpPr>
      <p:grpSpPr>
        <a:xfrm>
          <a:off x="0" y="0"/>
          <a:ext cx="0" cy="0"/>
          <a:chOff x="0" y="0"/>
          <a:chExt cx="0" cy="0"/>
        </a:xfrm>
      </p:grpSpPr>
      <p:pic>
        <p:nvPicPr>
          <p:cNvPr id="856" name="Google Shape;856;p127"/>
          <p:cNvPicPr preferRelativeResize="0"/>
          <p:nvPr/>
        </p:nvPicPr>
        <p:blipFill rotWithShape="1">
          <a:blip r:embed="rId3">
            <a:alphaModFix/>
          </a:blip>
          <a:srcRect b="0" l="0" r="0" t="0"/>
          <a:stretch/>
        </p:blipFill>
        <p:spPr>
          <a:xfrm>
            <a:off x="0" y="0"/>
            <a:ext cx="4717826" cy="4586824"/>
          </a:xfrm>
          <a:prstGeom prst="rect">
            <a:avLst/>
          </a:prstGeom>
          <a:noFill/>
          <a:ln>
            <a:noFill/>
          </a:ln>
        </p:spPr>
      </p:pic>
      <p:pic>
        <p:nvPicPr>
          <p:cNvPr id="857" name="Google Shape;857;p127"/>
          <p:cNvPicPr preferRelativeResize="0"/>
          <p:nvPr/>
        </p:nvPicPr>
        <p:blipFill rotWithShape="1">
          <a:blip r:embed="rId4">
            <a:alphaModFix/>
          </a:blip>
          <a:srcRect b="0" l="0" r="0" t="0"/>
          <a:stretch/>
        </p:blipFill>
        <p:spPr>
          <a:xfrm>
            <a:off x="4717825" y="0"/>
            <a:ext cx="4426174" cy="4586825"/>
          </a:xfrm>
          <a:prstGeom prst="rect">
            <a:avLst/>
          </a:prstGeom>
          <a:noFill/>
          <a:ln>
            <a:noFill/>
          </a:ln>
        </p:spPr>
      </p:pic>
      <p:sp>
        <p:nvSpPr>
          <p:cNvPr id="858" name="Google Shape;858;p127"/>
          <p:cNvSpPr txBox="1"/>
          <p:nvPr/>
        </p:nvSpPr>
        <p:spPr>
          <a:xfrm>
            <a:off x="71713" y="4696650"/>
            <a:ext cx="4574400" cy="3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highlight>
                  <a:srgbClr val="F2F2F2"/>
                </a:highlight>
                <a:latin typeface="Arial"/>
                <a:ea typeface="Arial"/>
                <a:cs typeface="Arial"/>
                <a:sym typeface="Arial"/>
              </a:rPr>
              <a:t>AVERAGE CALL SECONDS PER TIME BUCKET ON CALL STATUS</a:t>
            </a:r>
            <a:endParaRPr b="0" i="0" sz="1100" u="none" cap="none" strike="noStrike">
              <a:solidFill>
                <a:srgbClr val="000000"/>
              </a:solidFill>
              <a:highlight>
                <a:srgbClr val="F2F2F2"/>
              </a:highlight>
              <a:latin typeface="Arial"/>
              <a:ea typeface="Arial"/>
              <a:cs typeface="Arial"/>
              <a:sym typeface="Arial"/>
            </a:endParaRPr>
          </a:p>
        </p:txBody>
      </p:sp>
      <p:sp>
        <p:nvSpPr>
          <p:cNvPr id="859" name="Google Shape;859;p127"/>
          <p:cNvSpPr txBox="1"/>
          <p:nvPr/>
        </p:nvSpPr>
        <p:spPr>
          <a:xfrm>
            <a:off x="4784875" y="4696650"/>
            <a:ext cx="4292100" cy="34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highlight>
                  <a:srgbClr val="F2F2F2"/>
                </a:highlight>
                <a:latin typeface="Arial"/>
                <a:ea typeface="Arial"/>
                <a:cs typeface="Arial"/>
                <a:sym typeface="Arial"/>
              </a:rPr>
              <a:t>TOTAL CALL SECONDS PER BUCKET  </a:t>
            </a:r>
            <a:endParaRPr b="0" i="0" sz="1300" u="none" cap="none" strike="noStrike">
              <a:solidFill>
                <a:srgbClr val="000000"/>
              </a:solidFill>
              <a:highlight>
                <a:srgbClr val="F2F2F2"/>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9"/>
          <p:cNvSpPr txBox="1"/>
          <p:nvPr>
            <p:ph type="title"/>
          </p:nvPr>
        </p:nvSpPr>
        <p:spPr>
          <a:xfrm>
            <a:off x="90750" y="216725"/>
            <a:ext cx="8269800" cy="70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Description </a:t>
            </a:r>
            <a:endParaRPr/>
          </a:p>
        </p:txBody>
      </p:sp>
      <p:sp>
        <p:nvSpPr>
          <p:cNvPr id="141" name="Google Shape;141;p29"/>
          <p:cNvSpPr txBox="1"/>
          <p:nvPr/>
        </p:nvSpPr>
        <p:spPr>
          <a:xfrm>
            <a:off x="160900" y="1180725"/>
            <a:ext cx="8699100" cy="3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Average"/>
                <a:ea typeface="Average"/>
                <a:cs typeface="Average"/>
                <a:sym typeface="Average"/>
              </a:rPr>
              <a:t>This project focuses on analyzing Instagram user data to provide insights for marketing strategies and investor metrics. For marketing, key actions include identifying loyal and inactive users, researching popular hashtags, determining contest winners, and recommending optimal ad campaign timing. The investor analysis calculates average user engagement through posts per user and identifies potential bot or fake accounts that display abnormal behavior by liking every photo on the platform. SQL queries are used to extract valuable data from the user, photo, and like records.</a:t>
            </a:r>
            <a:endParaRPr sz="2100">
              <a:solidFill>
                <a:schemeClr val="lt1"/>
              </a:solidFill>
              <a:latin typeface="Average"/>
              <a:ea typeface="Average"/>
              <a:cs typeface="Average"/>
              <a:sym typeface="Average"/>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858"/>
        </a:solidFill>
      </p:bgPr>
    </p:bg>
    <p:spTree>
      <p:nvGrpSpPr>
        <p:cNvPr id="863" name="Shape 863"/>
        <p:cNvGrpSpPr/>
        <p:nvPr/>
      </p:nvGrpSpPr>
      <p:grpSpPr>
        <a:xfrm>
          <a:off x="0" y="0"/>
          <a:ext cx="0" cy="0"/>
          <a:chOff x="0" y="0"/>
          <a:chExt cx="0" cy="0"/>
        </a:xfrm>
      </p:grpSpPr>
      <p:sp>
        <p:nvSpPr>
          <p:cNvPr id="864" name="Google Shape;864;p128"/>
          <p:cNvSpPr txBox="1"/>
          <p:nvPr/>
        </p:nvSpPr>
        <p:spPr>
          <a:xfrm>
            <a:off x="0" y="0"/>
            <a:ext cx="67968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50"/>
              <a:buFont typeface="Arial"/>
              <a:buNone/>
            </a:pPr>
            <a:r>
              <a:rPr b="1" i="0" lang="en" sz="2050" u="none" cap="none" strike="noStrike">
                <a:solidFill>
                  <a:srgbClr val="F2F2F2"/>
                </a:solidFill>
                <a:latin typeface="Arial"/>
                <a:ea typeface="Arial"/>
                <a:cs typeface="Arial"/>
                <a:sym typeface="Arial"/>
              </a:rPr>
              <a:t>Call Volume Analysis</a:t>
            </a:r>
            <a:endParaRPr b="0" i="0" sz="2150" u="none" cap="none" strike="noStrike">
              <a:solidFill>
                <a:srgbClr val="F2F2F2"/>
              </a:solidFill>
              <a:latin typeface="Arial"/>
              <a:ea typeface="Arial"/>
              <a:cs typeface="Arial"/>
              <a:sym typeface="Arial"/>
            </a:endParaRPr>
          </a:p>
        </p:txBody>
      </p:sp>
      <p:sp>
        <p:nvSpPr>
          <p:cNvPr id="865" name="Google Shape;865;p128"/>
          <p:cNvSpPr txBox="1"/>
          <p:nvPr/>
        </p:nvSpPr>
        <p:spPr>
          <a:xfrm>
            <a:off x="81850" y="446400"/>
            <a:ext cx="88692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rPr b="0" i="0" lang="en" sz="1550" u="none" cap="none" strike="noStrike">
                <a:solidFill>
                  <a:schemeClr val="dk1"/>
                </a:solidFill>
                <a:latin typeface="Arial"/>
                <a:ea typeface="Arial"/>
                <a:cs typeface="Arial"/>
                <a:sym typeface="Arial"/>
              </a:rPr>
              <a:t> Can you create a chart or graph that shows the number of calls received in each time bucket?</a:t>
            </a:r>
            <a:endParaRPr b="0" i="0" sz="2650" u="none" cap="none" strike="noStrike">
              <a:solidFill>
                <a:schemeClr val="dk1"/>
              </a:solidFill>
              <a:latin typeface="Arial"/>
              <a:ea typeface="Arial"/>
              <a:cs typeface="Arial"/>
              <a:sym typeface="Arial"/>
            </a:endParaRPr>
          </a:p>
        </p:txBody>
      </p:sp>
      <p:pic>
        <p:nvPicPr>
          <p:cNvPr id="866" name="Google Shape;866;p128"/>
          <p:cNvPicPr preferRelativeResize="0"/>
          <p:nvPr/>
        </p:nvPicPr>
        <p:blipFill rotWithShape="1">
          <a:blip r:embed="rId3">
            <a:alphaModFix/>
          </a:blip>
          <a:srcRect b="0" l="0" r="0" t="0"/>
          <a:stretch/>
        </p:blipFill>
        <p:spPr>
          <a:xfrm>
            <a:off x="5164675" y="892800"/>
            <a:ext cx="3786375" cy="4074900"/>
          </a:xfrm>
          <a:prstGeom prst="rect">
            <a:avLst/>
          </a:prstGeom>
          <a:noFill/>
          <a:ln>
            <a:noFill/>
          </a:ln>
        </p:spPr>
      </p:pic>
      <p:sp>
        <p:nvSpPr>
          <p:cNvPr id="867" name="Google Shape;867;p128"/>
          <p:cNvSpPr txBox="1"/>
          <p:nvPr/>
        </p:nvSpPr>
        <p:spPr>
          <a:xfrm>
            <a:off x="225775" y="1427575"/>
            <a:ext cx="4186200" cy="2880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DCCFC5"/>
              </a:buClr>
              <a:buSzPts val="1400"/>
              <a:buFont typeface="Arial"/>
              <a:buChar char="●"/>
            </a:pPr>
            <a:r>
              <a:rPr b="0" i="0" lang="en" sz="1400" u="none" cap="none" strike="noStrike">
                <a:solidFill>
                  <a:srgbClr val="DCCFC5"/>
                </a:solidFill>
                <a:latin typeface="Arial"/>
                <a:ea typeface="Arial"/>
                <a:cs typeface="Arial"/>
                <a:sym typeface="Arial"/>
              </a:rPr>
              <a:t>To obtain the number of calls received in each bucket I have pivot table with time bucket in rows and count of customer phone number and percentage in values.</a:t>
            </a:r>
            <a:endParaRPr b="0" i="0" sz="1400" u="none" cap="none" strike="noStrike">
              <a:solidFill>
                <a:srgbClr val="DCCFC5"/>
              </a:solidFill>
              <a:latin typeface="Arial"/>
              <a:ea typeface="Arial"/>
              <a:cs typeface="Arial"/>
              <a:sym typeface="Arial"/>
            </a:endParaRPr>
          </a:p>
          <a:p>
            <a:pPr indent="-317500" lvl="0" marL="457200" marR="0" rtl="0" algn="l">
              <a:lnSpc>
                <a:spcPct val="100000"/>
              </a:lnSpc>
              <a:spcBef>
                <a:spcPts val="0"/>
              </a:spcBef>
              <a:spcAft>
                <a:spcPts val="0"/>
              </a:spcAft>
              <a:buClr>
                <a:srgbClr val="DCCFC5"/>
              </a:buClr>
              <a:buSzPts val="1400"/>
              <a:buFont typeface="Arial"/>
              <a:buChar char="●"/>
            </a:pPr>
            <a:r>
              <a:rPr b="0" i="0" lang="en" sz="1400" u="none" cap="none" strike="noStrike">
                <a:solidFill>
                  <a:srgbClr val="DCCFC5"/>
                </a:solidFill>
                <a:latin typeface="Arial"/>
                <a:ea typeface="Arial"/>
                <a:cs typeface="Arial"/>
                <a:sym typeface="Arial"/>
              </a:rPr>
              <a:t>Created a graph for count of customer phone number and the percentage as per call buckets where count is represented in bars and the percentage in line </a:t>
            </a:r>
            <a:endParaRPr b="0" i="0" sz="1400" u="none" cap="none" strike="noStrike">
              <a:solidFill>
                <a:srgbClr val="DCCFC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CCFC5"/>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858"/>
        </a:solidFill>
      </p:bgPr>
    </p:bg>
    <p:spTree>
      <p:nvGrpSpPr>
        <p:cNvPr id="871" name="Shape 871"/>
        <p:cNvGrpSpPr/>
        <p:nvPr/>
      </p:nvGrpSpPr>
      <p:grpSpPr>
        <a:xfrm>
          <a:off x="0" y="0"/>
          <a:ext cx="0" cy="0"/>
          <a:chOff x="0" y="0"/>
          <a:chExt cx="0" cy="0"/>
        </a:xfrm>
      </p:grpSpPr>
      <p:pic>
        <p:nvPicPr>
          <p:cNvPr id="872" name="Google Shape;872;p129"/>
          <p:cNvPicPr preferRelativeResize="0"/>
          <p:nvPr/>
        </p:nvPicPr>
        <p:blipFill rotWithShape="1">
          <a:blip r:embed="rId3">
            <a:alphaModFix/>
          </a:blip>
          <a:srcRect b="0" l="0" r="0" t="0"/>
          <a:stretch/>
        </p:blipFill>
        <p:spPr>
          <a:xfrm>
            <a:off x="152400" y="152400"/>
            <a:ext cx="8669400" cy="4262024"/>
          </a:xfrm>
          <a:prstGeom prst="rect">
            <a:avLst/>
          </a:prstGeom>
          <a:noFill/>
          <a:ln>
            <a:noFill/>
          </a:ln>
        </p:spPr>
      </p:pic>
      <p:sp>
        <p:nvSpPr>
          <p:cNvPr id="873" name="Google Shape;873;p129"/>
          <p:cNvSpPr txBox="1"/>
          <p:nvPr/>
        </p:nvSpPr>
        <p:spPr>
          <a:xfrm>
            <a:off x="1342900" y="4532000"/>
            <a:ext cx="7537800" cy="43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DCCFC5"/>
                </a:solidFill>
                <a:latin typeface="Arial"/>
                <a:ea typeface="Arial"/>
                <a:cs typeface="Arial"/>
                <a:sym typeface="Arial"/>
              </a:rPr>
              <a:t>Count of customer phone number and there percentage in each time bucket</a:t>
            </a:r>
            <a:endParaRPr b="0" i="0" sz="1400" u="none" cap="none" strike="noStrike">
              <a:solidFill>
                <a:srgbClr val="DCCFC5"/>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858"/>
        </a:solidFill>
      </p:bgPr>
    </p:bg>
    <p:spTree>
      <p:nvGrpSpPr>
        <p:cNvPr id="877" name="Shape 877"/>
        <p:cNvGrpSpPr/>
        <p:nvPr/>
      </p:nvGrpSpPr>
      <p:grpSpPr>
        <a:xfrm>
          <a:off x="0" y="0"/>
          <a:ext cx="0" cy="0"/>
          <a:chOff x="0" y="0"/>
          <a:chExt cx="0" cy="0"/>
        </a:xfrm>
      </p:grpSpPr>
      <p:sp>
        <p:nvSpPr>
          <p:cNvPr id="878" name="Google Shape;878;p130"/>
          <p:cNvSpPr txBox="1"/>
          <p:nvPr/>
        </p:nvSpPr>
        <p:spPr>
          <a:xfrm>
            <a:off x="0" y="0"/>
            <a:ext cx="6138300" cy="3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50"/>
              <a:buFont typeface="Arial"/>
              <a:buNone/>
            </a:pPr>
            <a:r>
              <a:rPr b="1" i="0" lang="en" sz="2150" u="none" cap="none" strike="noStrike">
                <a:solidFill>
                  <a:srgbClr val="F2F2F2"/>
                </a:solidFill>
                <a:latin typeface="Arial"/>
                <a:ea typeface="Arial"/>
                <a:cs typeface="Arial"/>
                <a:sym typeface="Arial"/>
              </a:rPr>
              <a:t>Manpower Planning:</a:t>
            </a:r>
            <a:endParaRPr b="0" i="0" sz="2500" u="none" cap="none" strike="noStrike">
              <a:solidFill>
                <a:srgbClr val="F2F2F2"/>
              </a:solidFill>
              <a:latin typeface="Arial"/>
              <a:ea typeface="Arial"/>
              <a:cs typeface="Arial"/>
              <a:sym typeface="Arial"/>
            </a:endParaRPr>
          </a:p>
        </p:txBody>
      </p:sp>
      <p:sp>
        <p:nvSpPr>
          <p:cNvPr id="879" name="Google Shape;879;p130"/>
          <p:cNvSpPr txBox="1"/>
          <p:nvPr/>
        </p:nvSpPr>
        <p:spPr>
          <a:xfrm>
            <a:off x="119950" y="569150"/>
            <a:ext cx="8701800" cy="56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What is the minimum number of agents required in each time bucket to reduce the abandon rate to 10%?</a:t>
            </a:r>
            <a:endParaRPr b="0" i="0" sz="1700" u="none" cap="none" strike="noStrike">
              <a:solidFill>
                <a:schemeClr val="dk1"/>
              </a:solidFill>
              <a:latin typeface="Arial"/>
              <a:ea typeface="Arial"/>
              <a:cs typeface="Arial"/>
              <a:sym typeface="Arial"/>
            </a:endParaRPr>
          </a:p>
        </p:txBody>
      </p:sp>
      <p:pic>
        <p:nvPicPr>
          <p:cNvPr id="880" name="Google Shape;880;p130"/>
          <p:cNvPicPr preferRelativeResize="0"/>
          <p:nvPr/>
        </p:nvPicPr>
        <p:blipFill rotWithShape="1">
          <a:blip r:embed="rId3">
            <a:alphaModFix/>
          </a:blip>
          <a:srcRect b="0" l="0" r="0" t="0"/>
          <a:stretch/>
        </p:blipFill>
        <p:spPr>
          <a:xfrm>
            <a:off x="4350450" y="933375"/>
            <a:ext cx="4731250" cy="4033726"/>
          </a:xfrm>
          <a:prstGeom prst="rect">
            <a:avLst/>
          </a:prstGeom>
          <a:noFill/>
          <a:ln>
            <a:noFill/>
          </a:ln>
        </p:spPr>
      </p:pic>
      <p:pic>
        <p:nvPicPr>
          <p:cNvPr id="881" name="Google Shape;881;p130"/>
          <p:cNvPicPr preferRelativeResize="0"/>
          <p:nvPr/>
        </p:nvPicPr>
        <p:blipFill rotWithShape="1">
          <a:blip r:embed="rId4">
            <a:alphaModFix/>
          </a:blip>
          <a:srcRect b="0" l="0" r="0" t="0"/>
          <a:stretch/>
        </p:blipFill>
        <p:spPr>
          <a:xfrm>
            <a:off x="119950" y="1062725"/>
            <a:ext cx="4151025" cy="3516325"/>
          </a:xfrm>
          <a:prstGeom prst="rect">
            <a:avLst/>
          </a:prstGeom>
          <a:noFill/>
          <a:ln>
            <a:noFill/>
          </a:ln>
        </p:spPr>
      </p:pic>
      <p:sp>
        <p:nvSpPr>
          <p:cNvPr id="882" name="Google Shape;882;p130"/>
          <p:cNvSpPr txBox="1"/>
          <p:nvPr/>
        </p:nvSpPr>
        <p:spPr>
          <a:xfrm>
            <a:off x="249300" y="4579050"/>
            <a:ext cx="3774600" cy="49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DCCFC5"/>
                </a:solidFill>
                <a:latin typeface="Arial"/>
                <a:ea typeface="Arial"/>
                <a:cs typeface="Arial"/>
                <a:sym typeface="Arial"/>
              </a:rPr>
              <a:t>Calculation for no. of agents needed to increase efficiency</a:t>
            </a:r>
            <a:endParaRPr b="0" i="0" sz="1400" u="none" cap="none" strike="noStrike">
              <a:solidFill>
                <a:srgbClr val="DCCFC5"/>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858"/>
        </a:solidFill>
      </p:bgPr>
    </p:bg>
    <p:spTree>
      <p:nvGrpSpPr>
        <p:cNvPr id="886" name="Shape 886"/>
        <p:cNvGrpSpPr/>
        <p:nvPr/>
      </p:nvGrpSpPr>
      <p:grpSpPr>
        <a:xfrm>
          <a:off x="0" y="0"/>
          <a:ext cx="0" cy="0"/>
          <a:chOff x="0" y="0"/>
          <a:chExt cx="0" cy="0"/>
        </a:xfrm>
      </p:grpSpPr>
      <p:pic>
        <p:nvPicPr>
          <p:cNvPr id="887" name="Google Shape;887;p131"/>
          <p:cNvPicPr preferRelativeResize="0"/>
          <p:nvPr/>
        </p:nvPicPr>
        <p:blipFill rotWithShape="1">
          <a:blip r:embed="rId3">
            <a:alphaModFix/>
          </a:blip>
          <a:srcRect b="0" l="0" r="0" t="0"/>
          <a:stretch/>
        </p:blipFill>
        <p:spPr>
          <a:xfrm>
            <a:off x="143550" y="152400"/>
            <a:ext cx="4268600" cy="4508975"/>
          </a:xfrm>
          <a:prstGeom prst="rect">
            <a:avLst/>
          </a:prstGeom>
          <a:noFill/>
          <a:ln>
            <a:noFill/>
          </a:ln>
        </p:spPr>
      </p:pic>
      <p:pic>
        <p:nvPicPr>
          <p:cNvPr id="888" name="Google Shape;888;p131"/>
          <p:cNvPicPr preferRelativeResize="0"/>
          <p:nvPr/>
        </p:nvPicPr>
        <p:blipFill rotWithShape="1">
          <a:blip r:embed="rId4">
            <a:alphaModFix/>
          </a:blip>
          <a:srcRect b="0" l="0" r="0" t="0"/>
          <a:stretch/>
        </p:blipFill>
        <p:spPr>
          <a:xfrm>
            <a:off x="4564475" y="152400"/>
            <a:ext cx="4427124" cy="4508975"/>
          </a:xfrm>
          <a:prstGeom prst="rect">
            <a:avLst/>
          </a:prstGeom>
          <a:noFill/>
          <a:ln>
            <a:noFill/>
          </a:ln>
        </p:spPr>
      </p:pic>
      <p:sp>
        <p:nvSpPr>
          <p:cNvPr id="889" name="Google Shape;889;p131"/>
          <p:cNvSpPr txBox="1"/>
          <p:nvPr/>
        </p:nvSpPr>
        <p:spPr>
          <a:xfrm>
            <a:off x="261050" y="4767200"/>
            <a:ext cx="4151100" cy="27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Arial"/>
                <a:ea typeface="Arial"/>
                <a:cs typeface="Arial"/>
                <a:sym typeface="Arial"/>
              </a:rPr>
              <a:t>Pivot table for agent required in each time bucket</a:t>
            </a:r>
            <a:endParaRPr b="0" i="0" sz="1300" u="none" cap="none" strike="noStrike">
              <a:solidFill>
                <a:schemeClr val="dk2"/>
              </a:solidFill>
              <a:latin typeface="Arial"/>
              <a:ea typeface="Arial"/>
              <a:cs typeface="Arial"/>
              <a:sym typeface="Arial"/>
            </a:endParaRPr>
          </a:p>
        </p:txBody>
      </p:sp>
      <p:sp>
        <p:nvSpPr>
          <p:cNvPr id="890" name="Google Shape;890;p131"/>
          <p:cNvSpPr txBox="1"/>
          <p:nvPr/>
        </p:nvSpPr>
        <p:spPr>
          <a:xfrm>
            <a:off x="4600225" y="4767200"/>
            <a:ext cx="4391400" cy="2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Arial"/>
                <a:ea typeface="Arial"/>
                <a:cs typeface="Arial"/>
                <a:sym typeface="Arial"/>
              </a:rPr>
              <a:t>Line chart comparing agents present vs agents required</a:t>
            </a:r>
            <a:endParaRPr b="0" i="0" sz="1300" u="none" cap="none" strike="noStrike">
              <a:solidFill>
                <a:schemeClr val="dk2"/>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858"/>
        </a:solidFill>
      </p:bgPr>
    </p:bg>
    <p:spTree>
      <p:nvGrpSpPr>
        <p:cNvPr id="894" name="Shape 894"/>
        <p:cNvGrpSpPr/>
        <p:nvPr/>
      </p:nvGrpSpPr>
      <p:grpSpPr>
        <a:xfrm>
          <a:off x="0" y="0"/>
          <a:ext cx="0" cy="0"/>
          <a:chOff x="0" y="0"/>
          <a:chExt cx="0" cy="0"/>
        </a:xfrm>
      </p:grpSpPr>
      <p:sp>
        <p:nvSpPr>
          <p:cNvPr id="895" name="Google Shape;895;p132"/>
          <p:cNvSpPr txBox="1"/>
          <p:nvPr/>
        </p:nvSpPr>
        <p:spPr>
          <a:xfrm>
            <a:off x="108175" y="192850"/>
            <a:ext cx="6479400" cy="37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32"/>
          <p:cNvSpPr txBox="1"/>
          <p:nvPr/>
        </p:nvSpPr>
        <p:spPr>
          <a:xfrm>
            <a:off x="0" y="0"/>
            <a:ext cx="7525800" cy="3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50"/>
              <a:buFont typeface="Arial"/>
              <a:buNone/>
            </a:pPr>
            <a:r>
              <a:rPr b="1" i="0" lang="en" sz="1750" u="none" cap="none" strike="noStrike">
                <a:solidFill>
                  <a:srgbClr val="F2F2F2"/>
                </a:solidFill>
                <a:latin typeface="Arial"/>
                <a:ea typeface="Arial"/>
                <a:cs typeface="Arial"/>
                <a:sym typeface="Arial"/>
              </a:rPr>
              <a:t>Night Shift Manpower Planning</a:t>
            </a:r>
            <a:endParaRPr b="0" i="0" sz="2100" u="none" cap="none" strike="noStrike">
              <a:solidFill>
                <a:srgbClr val="F2F2F2"/>
              </a:solidFill>
              <a:latin typeface="Arial"/>
              <a:ea typeface="Arial"/>
              <a:cs typeface="Arial"/>
              <a:sym typeface="Arial"/>
            </a:endParaRPr>
          </a:p>
        </p:txBody>
      </p:sp>
      <p:sp>
        <p:nvSpPr>
          <p:cNvPr id="897" name="Google Shape;897;p132"/>
          <p:cNvSpPr txBox="1"/>
          <p:nvPr/>
        </p:nvSpPr>
        <p:spPr>
          <a:xfrm>
            <a:off x="0" y="416275"/>
            <a:ext cx="88548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rgbClr val="F2F2F2"/>
                </a:solidFill>
                <a:latin typeface="Arial"/>
                <a:ea typeface="Arial"/>
                <a:cs typeface="Arial"/>
                <a:sym typeface="Arial"/>
              </a:rPr>
              <a:t>Propose a manpower plan for each time bucket throughout the day, keeping the maximum abandon rate at 10%.</a:t>
            </a:r>
            <a:endParaRPr b="0" i="0" sz="1700" u="none" cap="none" strike="noStrike">
              <a:solidFill>
                <a:srgbClr val="F2F2F2"/>
              </a:solidFill>
              <a:latin typeface="Arial"/>
              <a:ea typeface="Arial"/>
              <a:cs typeface="Arial"/>
              <a:sym typeface="Arial"/>
            </a:endParaRPr>
          </a:p>
        </p:txBody>
      </p:sp>
      <p:pic>
        <p:nvPicPr>
          <p:cNvPr id="898" name="Google Shape;898;p132"/>
          <p:cNvPicPr preferRelativeResize="0"/>
          <p:nvPr/>
        </p:nvPicPr>
        <p:blipFill rotWithShape="1">
          <a:blip r:embed="rId3">
            <a:alphaModFix/>
          </a:blip>
          <a:srcRect b="0" l="0" r="0" t="0"/>
          <a:stretch/>
        </p:blipFill>
        <p:spPr>
          <a:xfrm>
            <a:off x="5296400" y="839575"/>
            <a:ext cx="3558405" cy="3999125"/>
          </a:xfrm>
          <a:prstGeom prst="rect">
            <a:avLst/>
          </a:prstGeom>
          <a:noFill/>
          <a:ln>
            <a:noFill/>
          </a:ln>
        </p:spPr>
      </p:pic>
      <p:pic>
        <p:nvPicPr>
          <p:cNvPr id="899" name="Google Shape;899;p132"/>
          <p:cNvPicPr preferRelativeResize="0"/>
          <p:nvPr/>
        </p:nvPicPr>
        <p:blipFill rotWithShape="1">
          <a:blip r:embed="rId4">
            <a:alphaModFix/>
          </a:blip>
          <a:srcRect b="0" l="0" r="0" t="0"/>
          <a:stretch/>
        </p:blipFill>
        <p:spPr>
          <a:xfrm>
            <a:off x="108175" y="914750"/>
            <a:ext cx="4667250" cy="1257300"/>
          </a:xfrm>
          <a:prstGeom prst="rect">
            <a:avLst/>
          </a:prstGeom>
          <a:noFill/>
          <a:ln>
            <a:noFill/>
          </a:ln>
        </p:spPr>
      </p:pic>
      <p:sp>
        <p:nvSpPr>
          <p:cNvPr id="900" name="Google Shape;900;p132"/>
          <p:cNvSpPr txBox="1"/>
          <p:nvPr/>
        </p:nvSpPr>
        <p:spPr>
          <a:xfrm>
            <a:off x="202250" y="2368325"/>
            <a:ext cx="4667400" cy="16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Considering 30% calls are made during night with 10% abandonment rate the total number of agents required are 17. These agents are distributed accordingly into time buckets </a:t>
            </a:r>
            <a:endParaRPr b="0" i="0" sz="1400" u="none" cap="none" strike="noStrike">
              <a:solidFill>
                <a:schemeClr val="lt2"/>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858"/>
        </a:solidFill>
      </p:bgPr>
    </p:bg>
    <p:spTree>
      <p:nvGrpSpPr>
        <p:cNvPr id="904" name="Shape 904"/>
        <p:cNvGrpSpPr/>
        <p:nvPr/>
      </p:nvGrpSpPr>
      <p:grpSpPr>
        <a:xfrm>
          <a:off x="0" y="0"/>
          <a:ext cx="0" cy="0"/>
          <a:chOff x="0" y="0"/>
          <a:chExt cx="0" cy="0"/>
        </a:xfrm>
      </p:grpSpPr>
      <p:pic>
        <p:nvPicPr>
          <p:cNvPr id="905" name="Google Shape;905;p133"/>
          <p:cNvPicPr preferRelativeResize="0"/>
          <p:nvPr/>
        </p:nvPicPr>
        <p:blipFill rotWithShape="1">
          <a:blip r:embed="rId3">
            <a:alphaModFix/>
          </a:blip>
          <a:srcRect b="0" l="0" r="0" t="0"/>
          <a:stretch/>
        </p:blipFill>
        <p:spPr>
          <a:xfrm>
            <a:off x="3565425" y="152375"/>
            <a:ext cx="5454875" cy="4508975"/>
          </a:xfrm>
          <a:prstGeom prst="rect">
            <a:avLst/>
          </a:prstGeom>
          <a:noFill/>
          <a:ln>
            <a:noFill/>
          </a:ln>
        </p:spPr>
      </p:pic>
      <p:sp>
        <p:nvSpPr>
          <p:cNvPr id="906" name="Google Shape;906;p133"/>
          <p:cNvSpPr txBox="1"/>
          <p:nvPr/>
        </p:nvSpPr>
        <p:spPr>
          <a:xfrm>
            <a:off x="237525" y="333975"/>
            <a:ext cx="2939700" cy="65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DCCFC5"/>
                </a:solidFill>
                <a:latin typeface="Arial"/>
                <a:ea typeface="Arial"/>
                <a:cs typeface="Arial"/>
                <a:sym typeface="Arial"/>
              </a:rPr>
              <a:t>Distribution of agents in time Buckets for night shift.</a:t>
            </a:r>
            <a:endParaRPr b="0" i="0" sz="2100" u="none" cap="none" strike="noStrike">
              <a:solidFill>
                <a:srgbClr val="DCCFC5"/>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858"/>
        </a:solidFill>
      </p:bgPr>
    </p:bg>
    <p:spTree>
      <p:nvGrpSpPr>
        <p:cNvPr id="910" name="Shape 910"/>
        <p:cNvGrpSpPr/>
        <p:nvPr/>
      </p:nvGrpSpPr>
      <p:grpSpPr>
        <a:xfrm>
          <a:off x="0" y="0"/>
          <a:ext cx="0" cy="0"/>
          <a:chOff x="0" y="0"/>
          <a:chExt cx="0" cy="0"/>
        </a:xfrm>
      </p:grpSpPr>
      <p:sp>
        <p:nvSpPr>
          <p:cNvPr id="911" name="Google Shape;911;p134"/>
          <p:cNvSpPr txBox="1"/>
          <p:nvPr/>
        </p:nvSpPr>
        <p:spPr>
          <a:xfrm>
            <a:off x="178750" y="75275"/>
            <a:ext cx="5891400" cy="44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2F2F2"/>
                </a:solidFill>
                <a:latin typeface="Arial"/>
                <a:ea typeface="Arial"/>
                <a:cs typeface="Arial"/>
                <a:sym typeface="Arial"/>
              </a:rPr>
              <a:t>INSIGHTS</a:t>
            </a:r>
            <a:endParaRPr b="0" i="0" sz="2300" u="none" cap="none" strike="noStrike">
              <a:solidFill>
                <a:srgbClr val="F2F2F2"/>
              </a:solidFill>
              <a:latin typeface="Arial"/>
              <a:ea typeface="Arial"/>
              <a:cs typeface="Arial"/>
              <a:sym typeface="Arial"/>
            </a:endParaRPr>
          </a:p>
        </p:txBody>
      </p:sp>
      <p:sp>
        <p:nvSpPr>
          <p:cNvPr id="912" name="Google Shape;912;p134"/>
          <p:cNvSpPr txBox="1"/>
          <p:nvPr/>
        </p:nvSpPr>
        <p:spPr>
          <a:xfrm>
            <a:off x="308100" y="816100"/>
            <a:ext cx="7878600" cy="39510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00000"/>
              </a:lnSpc>
              <a:spcBef>
                <a:spcPts val="0"/>
              </a:spcBef>
              <a:spcAft>
                <a:spcPts val="0"/>
              </a:spcAft>
              <a:buClr>
                <a:schemeClr val="dk1"/>
              </a:buClr>
              <a:buSzPts val="2300"/>
              <a:buFont typeface="Arial"/>
              <a:buAutoNum type="arabicPeriod"/>
            </a:pPr>
            <a:r>
              <a:rPr b="0" i="0" lang="en" sz="2300" u="none" cap="none" strike="noStrike">
                <a:solidFill>
                  <a:schemeClr val="dk1"/>
                </a:solidFill>
                <a:latin typeface="Arial"/>
                <a:ea typeface="Arial"/>
                <a:cs typeface="Arial"/>
                <a:sym typeface="Arial"/>
              </a:rPr>
              <a:t>The highest average call duration is 22:54:17 at the time bucket 14_15.</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AutoNum type="arabicPeriod"/>
            </a:pPr>
            <a:r>
              <a:rPr b="0" i="0" lang="en" sz="2300" u="none" cap="none" strike="noStrike">
                <a:solidFill>
                  <a:schemeClr val="dk1"/>
                </a:solidFill>
                <a:latin typeface="Arial"/>
                <a:ea typeface="Arial"/>
                <a:cs typeface="Arial"/>
                <a:sym typeface="Arial"/>
              </a:rPr>
              <a:t>The highest percentage of customer call duration is 12.40% at time bucket 11_12 with 14626 calls.</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AutoNum type="arabicPeriod"/>
            </a:pPr>
            <a:r>
              <a:rPr b="0" i="0" lang="en" sz="2300" u="none" cap="none" strike="noStrike">
                <a:solidFill>
                  <a:schemeClr val="dk1"/>
                </a:solidFill>
                <a:latin typeface="Arial"/>
                <a:ea typeface="Arial"/>
                <a:cs typeface="Arial"/>
                <a:sym typeface="Arial"/>
              </a:rPr>
              <a:t>The total manpower need to reach 10% abandonment rate is 56 in the morning shift </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AutoNum type="arabicPeriod"/>
            </a:pPr>
            <a:r>
              <a:rPr b="0" i="0" lang="en" sz="2300" u="none" cap="none" strike="noStrike">
                <a:solidFill>
                  <a:schemeClr val="dk1"/>
                </a:solidFill>
                <a:latin typeface="Arial"/>
                <a:ea typeface="Arial"/>
                <a:cs typeface="Arial"/>
                <a:sym typeface="Arial"/>
              </a:rPr>
              <a:t>Manpower needed at night considering 30% of the calls are made at night the total number of agents required would be 17.</a:t>
            </a:r>
            <a:endParaRPr b="0" i="0" sz="2300" u="none" cap="none" strike="noStrike">
              <a:solidFill>
                <a:schemeClr val="dk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35"/>
          <p:cNvSpPr txBox="1"/>
          <p:nvPr/>
        </p:nvSpPr>
        <p:spPr>
          <a:xfrm>
            <a:off x="81000" y="92100"/>
            <a:ext cx="8978700" cy="4995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verage"/>
                <a:ea typeface="Average"/>
                <a:cs typeface="Average"/>
                <a:sym typeface="Average"/>
              </a:rPr>
              <a:t>APPENDIX</a:t>
            </a:r>
            <a:endParaRPr b="1" sz="2500">
              <a:solidFill>
                <a:schemeClr val="lt1"/>
              </a:solidFill>
              <a:latin typeface="Average"/>
              <a:ea typeface="Average"/>
              <a:cs typeface="Average"/>
              <a:sym typeface="Average"/>
            </a:endParaRPr>
          </a:p>
        </p:txBody>
      </p:sp>
      <p:sp>
        <p:nvSpPr>
          <p:cNvPr id="918" name="Google Shape;918;p135"/>
          <p:cNvSpPr txBox="1"/>
          <p:nvPr/>
        </p:nvSpPr>
        <p:spPr>
          <a:xfrm>
            <a:off x="137550" y="1120800"/>
            <a:ext cx="5726100" cy="3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Average"/>
                <a:ea typeface="Average"/>
                <a:cs typeface="Average"/>
                <a:sym typeface="Average"/>
              </a:rPr>
              <a:t>Data Analytics Process						Instagram User Analytics							Operation Analytics and Investigating Metric Spike	Hiring Process Analytics							IMDB Movies Analysis							Bank Loan Case Study 							Impact of Car Features						</a:t>
            </a:r>
            <a:r>
              <a:rPr b="1" lang="en" sz="1900">
                <a:solidFill>
                  <a:schemeClr val="lt1"/>
                </a:solidFill>
                <a:latin typeface="Average"/>
                <a:ea typeface="Average"/>
                <a:cs typeface="Average"/>
                <a:sym typeface="Average"/>
              </a:rPr>
              <a:t>	</a:t>
            </a:r>
            <a:r>
              <a:rPr b="1" lang="en" sz="1900">
                <a:solidFill>
                  <a:schemeClr val="lt1"/>
                </a:solidFill>
                <a:latin typeface="Average"/>
                <a:ea typeface="Average"/>
                <a:cs typeface="Average"/>
                <a:sym typeface="Average"/>
              </a:rPr>
              <a:t>ABC Call Volume Trend		</a:t>
            </a:r>
            <a:endParaRPr b="1" sz="1900">
              <a:solidFill>
                <a:schemeClr val="lt1"/>
              </a:solidFill>
              <a:latin typeface="Average"/>
              <a:ea typeface="Average"/>
              <a:cs typeface="Average"/>
              <a:sym typeface="Average"/>
            </a:endParaRPr>
          </a:p>
          <a:p>
            <a:pPr indent="0" lvl="0" marL="0" rtl="0" algn="l">
              <a:spcBef>
                <a:spcPts val="0"/>
              </a:spcBef>
              <a:spcAft>
                <a:spcPts val="0"/>
              </a:spcAft>
              <a:buNone/>
            </a:pPr>
            <a:r>
              <a:rPr b="1" lang="en" sz="1900">
                <a:solidFill>
                  <a:schemeClr val="lt1"/>
                </a:solidFill>
                <a:latin typeface="Average"/>
                <a:ea typeface="Average"/>
                <a:cs typeface="Average"/>
                <a:sym typeface="Average"/>
              </a:rPr>
              <a:t>Github										</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b="1" lang="en" sz="1900">
                <a:solidFill>
                  <a:schemeClr val="lt1"/>
                </a:solidFill>
                <a:latin typeface="Average"/>
                <a:ea typeface="Average"/>
                <a:cs typeface="Average"/>
                <a:sym typeface="Average"/>
              </a:rPr>
              <a:t>Linkedin</a:t>
            </a:r>
            <a:endParaRPr b="1" sz="1900">
              <a:solidFill>
                <a:schemeClr val="lt1"/>
              </a:solidFill>
              <a:latin typeface="Average"/>
              <a:ea typeface="Average"/>
              <a:cs typeface="Average"/>
              <a:sym typeface="Average"/>
            </a:endParaRPr>
          </a:p>
        </p:txBody>
      </p:sp>
      <p:sp>
        <p:nvSpPr>
          <p:cNvPr id="919" name="Google Shape;919;p135"/>
          <p:cNvSpPr txBox="1"/>
          <p:nvPr/>
        </p:nvSpPr>
        <p:spPr>
          <a:xfrm>
            <a:off x="81000" y="681450"/>
            <a:ext cx="29163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PROJECT</a:t>
            </a:r>
            <a:endParaRPr b="1" sz="1800">
              <a:solidFill>
                <a:schemeClr val="lt1"/>
              </a:solidFill>
              <a:latin typeface="Average"/>
              <a:ea typeface="Average"/>
              <a:cs typeface="Average"/>
              <a:sym typeface="Average"/>
            </a:endParaRPr>
          </a:p>
        </p:txBody>
      </p:sp>
      <p:sp>
        <p:nvSpPr>
          <p:cNvPr id="920" name="Google Shape;920;p135"/>
          <p:cNvSpPr txBox="1"/>
          <p:nvPr/>
        </p:nvSpPr>
        <p:spPr>
          <a:xfrm>
            <a:off x="5973500" y="641500"/>
            <a:ext cx="29163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LINKS</a:t>
            </a:r>
            <a:endParaRPr b="1" sz="1800">
              <a:solidFill>
                <a:schemeClr val="lt1"/>
              </a:solidFill>
              <a:latin typeface="Average"/>
              <a:ea typeface="Average"/>
              <a:cs typeface="Average"/>
              <a:sym typeface="Average"/>
            </a:endParaRPr>
          </a:p>
        </p:txBody>
      </p:sp>
      <p:sp>
        <p:nvSpPr>
          <p:cNvPr id="921" name="Google Shape;921;p135"/>
          <p:cNvSpPr txBox="1"/>
          <p:nvPr/>
        </p:nvSpPr>
        <p:spPr>
          <a:xfrm>
            <a:off x="5783800" y="1120800"/>
            <a:ext cx="3105900" cy="3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accent1"/>
                </a:solidFill>
                <a:latin typeface="Average"/>
                <a:ea typeface="Average"/>
                <a:cs typeface="Average"/>
                <a:sym typeface="Average"/>
                <a:hlinkClick r:id="rId3">
                  <a:extLst>
                    <a:ext uri="{A12FA001-AC4F-418D-AE19-62706E023703}">
                      <ahyp:hlinkClr val="tx"/>
                    </a:ext>
                  </a:extLst>
                </a:hlinkClick>
              </a:rPr>
              <a:t>Link</a:t>
            </a:r>
            <a:endParaRPr sz="1800">
              <a:solidFill>
                <a:schemeClr val="accent1"/>
              </a:solidFill>
              <a:latin typeface="Average"/>
              <a:ea typeface="Average"/>
              <a:cs typeface="Average"/>
              <a:sym typeface="Average"/>
            </a:endParaRPr>
          </a:p>
          <a:p>
            <a:pPr indent="0" lvl="0" marL="0" rtl="0" algn="l">
              <a:spcBef>
                <a:spcPts val="0"/>
              </a:spcBef>
              <a:spcAft>
                <a:spcPts val="0"/>
              </a:spcAft>
              <a:buNone/>
            </a:pPr>
            <a:r>
              <a:rPr lang="en" sz="1800" u="sng">
                <a:solidFill>
                  <a:schemeClr val="accent1"/>
                </a:solidFill>
                <a:latin typeface="Average"/>
                <a:ea typeface="Average"/>
                <a:cs typeface="Average"/>
                <a:sym typeface="Average"/>
                <a:hlinkClick r:id="rId4">
                  <a:extLst>
                    <a:ext uri="{A12FA001-AC4F-418D-AE19-62706E023703}">
                      <ahyp:hlinkClr val="tx"/>
                    </a:ext>
                  </a:extLst>
                </a:hlinkClick>
              </a:rPr>
              <a:t>Link</a:t>
            </a:r>
            <a:endParaRPr sz="1800">
              <a:solidFill>
                <a:schemeClr val="accent1"/>
              </a:solidFill>
              <a:latin typeface="Average"/>
              <a:ea typeface="Average"/>
              <a:cs typeface="Average"/>
              <a:sym typeface="Average"/>
            </a:endParaRPr>
          </a:p>
          <a:p>
            <a:pPr indent="0" lvl="0" marL="0" rtl="0" algn="l">
              <a:spcBef>
                <a:spcPts val="0"/>
              </a:spcBef>
              <a:spcAft>
                <a:spcPts val="0"/>
              </a:spcAft>
              <a:buNone/>
            </a:pPr>
            <a:r>
              <a:rPr lang="en" sz="1800" u="sng">
                <a:solidFill>
                  <a:schemeClr val="accent1"/>
                </a:solidFill>
                <a:latin typeface="Average"/>
                <a:ea typeface="Average"/>
                <a:cs typeface="Average"/>
                <a:sym typeface="Average"/>
                <a:hlinkClick r:id="rId5">
                  <a:extLst>
                    <a:ext uri="{A12FA001-AC4F-418D-AE19-62706E023703}">
                      <ahyp:hlinkClr val="tx"/>
                    </a:ext>
                  </a:extLst>
                </a:hlinkClick>
              </a:rPr>
              <a:t>Link</a:t>
            </a:r>
            <a:endParaRPr sz="1800">
              <a:solidFill>
                <a:schemeClr val="accent1"/>
              </a:solidFill>
              <a:latin typeface="Average"/>
              <a:ea typeface="Average"/>
              <a:cs typeface="Average"/>
              <a:sym typeface="Average"/>
            </a:endParaRPr>
          </a:p>
          <a:p>
            <a:pPr indent="0" lvl="0" marL="0" rtl="0" algn="l">
              <a:spcBef>
                <a:spcPts val="0"/>
              </a:spcBef>
              <a:spcAft>
                <a:spcPts val="0"/>
              </a:spcAft>
              <a:buNone/>
            </a:pPr>
            <a:r>
              <a:rPr lang="en" sz="1800" u="sng">
                <a:solidFill>
                  <a:schemeClr val="accent1"/>
                </a:solidFill>
                <a:latin typeface="Average"/>
                <a:ea typeface="Average"/>
                <a:cs typeface="Average"/>
                <a:sym typeface="Average"/>
                <a:hlinkClick r:id="rId6">
                  <a:extLst>
                    <a:ext uri="{A12FA001-AC4F-418D-AE19-62706E023703}">
                      <ahyp:hlinkClr val="tx"/>
                    </a:ext>
                  </a:extLst>
                </a:hlinkClick>
              </a:rPr>
              <a:t>Link</a:t>
            </a:r>
            <a:endParaRPr sz="1800">
              <a:solidFill>
                <a:schemeClr val="accent1"/>
              </a:solidFill>
              <a:latin typeface="Average"/>
              <a:ea typeface="Average"/>
              <a:cs typeface="Average"/>
              <a:sym typeface="Average"/>
            </a:endParaRPr>
          </a:p>
          <a:p>
            <a:pPr indent="0" lvl="0" marL="0" rtl="0" algn="l">
              <a:spcBef>
                <a:spcPts val="0"/>
              </a:spcBef>
              <a:spcAft>
                <a:spcPts val="0"/>
              </a:spcAft>
              <a:buNone/>
            </a:pPr>
            <a:r>
              <a:rPr lang="en" sz="1800" u="sng">
                <a:solidFill>
                  <a:schemeClr val="accent1"/>
                </a:solidFill>
                <a:latin typeface="Average"/>
                <a:ea typeface="Average"/>
                <a:cs typeface="Average"/>
                <a:sym typeface="Average"/>
                <a:hlinkClick r:id="rId7">
                  <a:extLst>
                    <a:ext uri="{A12FA001-AC4F-418D-AE19-62706E023703}">
                      <ahyp:hlinkClr val="tx"/>
                    </a:ext>
                  </a:extLst>
                </a:hlinkClick>
              </a:rPr>
              <a:t>Link</a:t>
            </a:r>
            <a:endParaRPr sz="1800">
              <a:solidFill>
                <a:schemeClr val="accent1"/>
              </a:solidFill>
              <a:latin typeface="Average"/>
              <a:ea typeface="Average"/>
              <a:cs typeface="Average"/>
              <a:sym typeface="Average"/>
            </a:endParaRPr>
          </a:p>
          <a:p>
            <a:pPr indent="0" lvl="0" marL="0" rtl="0" algn="l">
              <a:spcBef>
                <a:spcPts val="0"/>
              </a:spcBef>
              <a:spcAft>
                <a:spcPts val="0"/>
              </a:spcAft>
              <a:buNone/>
            </a:pPr>
            <a:r>
              <a:rPr lang="en" sz="1800" u="sng">
                <a:solidFill>
                  <a:schemeClr val="accent1"/>
                </a:solidFill>
                <a:latin typeface="Average"/>
                <a:ea typeface="Average"/>
                <a:cs typeface="Average"/>
                <a:sym typeface="Average"/>
                <a:hlinkClick r:id="rId8">
                  <a:extLst>
                    <a:ext uri="{A12FA001-AC4F-418D-AE19-62706E023703}">
                      <ahyp:hlinkClr val="tx"/>
                    </a:ext>
                  </a:extLst>
                </a:hlinkClick>
              </a:rPr>
              <a:t>Link</a:t>
            </a:r>
            <a:endParaRPr sz="1800">
              <a:solidFill>
                <a:schemeClr val="accent1"/>
              </a:solidFill>
              <a:latin typeface="Average"/>
              <a:ea typeface="Average"/>
              <a:cs typeface="Average"/>
              <a:sym typeface="Average"/>
            </a:endParaRPr>
          </a:p>
          <a:p>
            <a:pPr indent="0" lvl="0" marL="0" rtl="0" algn="l">
              <a:spcBef>
                <a:spcPts val="0"/>
              </a:spcBef>
              <a:spcAft>
                <a:spcPts val="0"/>
              </a:spcAft>
              <a:buNone/>
            </a:pPr>
            <a:r>
              <a:rPr lang="en" sz="1800" u="sng">
                <a:solidFill>
                  <a:schemeClr val="accent1"/>
                </a:solidFill>
                <a:latin typeface="Average"/>
                <a:ea typeface="Average"/>
                <a:cs typeface="Average"/>
                <a:sym typeface="Average"/>
                <a:hlinkClick r:id="rId9">
                  <a:extLst>
                    <a:ext uri="{A12FA001-AC4F-418D-AE19-62706E023703}">
                      <ahyp:hlinkClr val="tx"/>
                    </a:ext>
                  </a:extLst>
                </a:hlinkClick>
              </a:rPr>
              <a:t>Link</a:t>
            </a:r>
            <a:endParaRPr sz="1800">
              <a:solidFill>
                <a:schemeClr val="accent1"/>
              </a:solidFill>
              <a:latin typeface="Average"/>
              <a:ea typeface="Average"/>
              <a:cs typeface="Average"/>
              <a:sym typeface="Average"/>
            </a:endParaRPr>
          </a:p>
          <a:p>
            <a:pPr indent="0" lvl="0" marL="0" rtl="0" algn="l">
              <a:spcBef>
                <a:spcPts val="0"/>
              </a:spcBef>
              <a:spcAft>
                <a:spcPts val="0"/>
              </a:spcAft>
              <a:buNone/>
            </a:pPr>
            <a:r>
              <a:rPr lang="en" sz="1800" u="sng">
                <a:solidFill>
                  <a:schemeClr val="accent1"/>
                </a:solidFill>
                <a:latin typeface="Average"/>
                <a:ea typeface="Average"/>
                <a:cs typeface="Average"/>
                <a:sym typeface="Average"/>
                <a:hlinkClick r:id="rId10">
                  <a:extLst>
                    <a:ext uri="{A12FA001-AC4F-418D-AE19-62706E023703}">
                      <ahyp:hlinkClr val="tx"/>
                    </a:ext>
                  </a:extLst>
                </a:hlinkClick>
              </a:rPr>
              <a:t>Link</a:t>
            </a:r>
            <a:endParaRPr sz="1800">
              <a:solidFill>
                <a:schemeClr val="accent1"/>
              </a:solidFill>
              <a:latin typeface="Average"/>
              <a:ea typeface="Average"/>
              <a:cs typeface="Average"/>
              <a:sym typeface="Average"/>
            </a:endParaRPr>
          </a:p>
          <a:p>
            <a:pPr indent="0" lvl="0" marL="0" rtl="0" algn="l">
              <a:spcBef>
                <a:spcPts val="0"/>
              </a:spcBef>
              <a:spcAft>
                <a:spcPts val="0"/>
              </a:spcAft>
              <a:buNone/>
            </a:pPr>
            <a:r>
              <a:rPr lang="en" sz="1800" u="sng">
                <a:solidFill>
                  <a:schemeClr val="accent1"/>
                </a:solidFill>
                <a:latin typeface="Average"/>
                <a:ea typeface="Average"/>
                <a:cs typeface="Average"/>
                <a:sym typeface="Average"/>
                <a:hlinkClick r:id="rId11">
                  <a:extLst>
                    <a:ext uri="{A12FA001-AC4F-418D-AE19-62706E023703}">
                      <ahyp:hlinkClr val="tx"/>
                    </a:ext>
                  </a:extLst>
                </a:hlinkClick>
              </a:rPr>
              <a:t>L</a:t>
            </a:r>
            <a:r>
              <a:rPr lang="en" sz="1800" u="sng">
                <a:solidFill>
                  <a:schemeClr val="accent1"/>
                </a:solidFill>
                <a:latin typeface="Average"/>
                <a:ea typeface="Average"/>
                <a:cs typeface="Average"/>
                <a:sym typeface="Average"/>
                <a:hlinkClick r:id="rId12">
                  <a:extLst>
                    <a:ext uri="{A12FA001-AC4F-418D-AE19-62706E023703}">
                      <ahyp:hlinkClr val="tx"/>
                    </a:ext>
                  </a:extLst>
                </a:hlinkClick>
              </a:rPr>
              <a:t>ink</a:t>
            </a:r>
            <a:endParaRPr sz="1800">
              <a:solidFill>
                <a:schemeClr val="accent1"/>
              </a:solidFill>
              <a:latin typeface="Average"/>
              <a:ea typeface="Average"/>
              <a:cs typeface="Average"/>
              <a:sym typeface="Average"/>
            </a:endParaRPr>
          </a:p>
          <a:p>
            <a:pPr indent="0" lvl="0" marL="0" rtl="0" algn="l">
              <a:spcBef>
                <a:spcPts val="0"/>
              </a:spcBef>
              <a:spcAft>
                <a:spcPts val="0"/>
              </a:spcAft>
              <a:buNone/>
            </a:pPr>
            <a:r>
              <a:rPr lang="en" sz="1800" u="sng">
                <a:solidFill>
                  <a:schemeClr val="accent1"/>
                </a:solidFill>
                <a:latin typeface="Average"/>
                <a:ea typeface="Average"/>
                <a:cs typeface="Average"/>
                <a:sym typeface="Average"/>
                <a:hlinkClick r:id="rId13">
                  <a:extLst>
                    <a:ext uri="{A12FA001-AC4F-418D-AE19-62706E023703}">
                      <ahyp:hlinkClr val="tx"/>
                    </a:ext>
                  </a:extLst>
                </a:hlinkClick>
              </a:rPr>
              <a:t>Link</a:t>
            </a:r>
            <a:endParaRPr sz="1800">
              <a:solidFill>
                <a:schemeClr val="accent1"/>
              </a:solidFill>
              <a:latin typeface="Average"/>
              <a:ea typeface="Average"/>
              <a:cs typeface="Average"/>
              <a:sym typeface="Average"/>
            </a:endParaRPr>
          </a:p>
          <a:p>
            <a:pPr indent="0" lvl="0" marL="0" rtl="0" algn="l">
              <a:spcBef>
                <a:spcPts val="0"/>
              </a:spcBef>
              <a:spcAft>
                <a:spcPts val="0"/>
              </a:spcAft>
              <a:buNone/>
            </a:pPr>
            <a:r>
              <a:t/>
            </a:r>
            <a:endParaRPr sz="1800">
              <a:solidFill>
                <a:schemeClr val="accent1"/>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Understanding the problem</a:t>
            </a:r>
            <a:endParaRPr sz="3700"/>
          </a:p>
        </p:txBody>
      </p:sp>
      <p:grpSp>
        <p:nvGrpSpPr>
          <p:cNvPr id="147" name="Google Shape;147;p30"/>
          <p:cNvGrpSpPr/>
          <p:nvPr/>
        </p:nvGrpSpPr>
        <p:grpSpPr>
          <a:xfrm>
            <a:off x="431936" y="1304880"/>
            <a:ext cx="3856370" cy="3340214"/>
            <a:chOff x="431925" y="1304875"/>
            <a:chExt cx="2628925" cy="3416400"/>
          </a:xfrm>
        </p:grpSpPr>
        <p:sp>
          <p:nvSpPr>
            <p:cNvPr id="148" name="Google Shape;148;p30"/>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0"/>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30"/>
          <p:cNvSpPr txBox="1"/>
          <p:nvPr>
            <p:ph idx="4294967295" type="body"/>
          </p:nvPr>
        </p:nvSpPr>
        <p:spPr>
          <a:xfrm>
            <a:off x="532307" y="1304875"/>
            <a:ext cx="3659100" cy="4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 Marketing Analysis</a:t>
            </a:r>
            <a:endParaRPr sz="2500">
              <a:solidFill>
                <a:schemeClr val="lt1"/>
              </a:solidFill>
            </a:endParaRPr>
          </a:p>
        </p:txBody>
      </p:sp>
      <p:sp>
        <p:nvSpPr>
          <p:cNvPr id="151" name="Google Shape;151;p30"/>
          <p:cNvSpPr txBox="1"/>
          <p:nvPr>
            <p:ph idx="4294967295" type="body"/>
          </p:nvPr>
        </p:nvSpPr>
        <p:spPr>
          <a:xfrm>
            <a:off x="543994" y="1838135"/>
            <a:ext cx="3635700" cy="2732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Loyal User Reward</a:t>
            </a:r>
            <a:endParaRPr sz="1900"/>
          </a:p>
          <a:p>
            <a:pPr indent="-349250" lvl="0" marL="457200" rtl="0" algn="l">
              <a:spcBef>
                <a:spcPts val="0"/>
              </a:spcBef>
              <a:spcAft>
                <a:spcPts val="0"/>
              </a:spcAft>
              <a:buSzPts val="1900"/>
              <a:buChar char="●"/>
            </a:pPr>
            <a:r>
              <a:rPr lang="en" sz="1900"/>
              <a:t>Inactive User Engagement</a:t>
            </a:r>
            <a:endParaRPr sz="1900"/>
          </a:p>
          <a:p>
            <a:pPr indent="-349250" lvl="0" marL="457200" rtl="0" algn="l">
              <a:spcBef>
                <a:spcPts val="0"/>
              </a:spcBef>
              <a:spcAft>
                <a:spcPts val="0"/>
              </a:spcAft>
              <a:buSzPts val="1900"/>
              <a:buChar char="●"/>
            </a:pPr>
            <a:r>
              <a:rPr lang="en" sz="1900"/>
              <a:t>Contest Winner Declaration</a:t>
            </a:r>
            <a:endParaRPr sz="1900"/>
          </a:p>
          <a:p>
            <a:pPr indent="-349250" lvl="0" marL="457200" rtl="0" algn="l">
              <a:spcBef>
                <a:spcPts val="0"/>
              </a:spcBef>
              <a:spcAft>
                <a:spcPts val="0"/>
              </a:spcAft>
              <a:buSzPts val="1900"/>
              <a:buChar char="●"/>
            </a:pPr>
            <a:r>
              <a:rPr lang="en" sz="1900"/>
              <a:t>Hashtag Research</a:t>
            </a:r>
            <a:endParaRPr sz="1900"/>
          </a:p>
          <a:p>
            <a:pPr indent="-349250" lvl="0" marL="457200" rtl="0" algn="l">
              <a:spcBef>
                <a:spcPts val="0"/>
              </a:spcBef>
              <a:spcAft>
                <a:spcPts val="0"/>
              </a:spcAft>
              <a:buSzPts val="1900"/>
              <a:buChar char="●"/>
            </a:pPr>
            <a:r>
              <a:rPr lang="en" sz="1900"/>
              <a:t>Ad Campaign Launch</a:t>
            </a:r>
            <a:endParaRPr sz="1900"/>
          </a:p>
        </p:txBody>
      </p:sp>
      <p:grpSp>
        <p:nvGrpSpPr>
          <p:cNvPr id="152" name="Google Shape;152;p30"/>
          <p:cNvGrpSpPr/>
          <p:nvPr/>
        </p:nvGrpSpPr>
        <p:grpSpPr>
          <a:xfrm>
            <a:off x="4858186" y="1304871"/>
            <a:ext cx="3671284" cy="3340214"/>
            <a:chOff x="3320450" y="1304875"/>
            <a:chExt cx="2632500" cy="3416400"/>
          </a:xfrm>
        </p:grpSpPr>
        <p:sp>
          <p:nvSpPr>
            <p:cNvPr id="153" name="Google Shape;153;p30"/>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0"/>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30"/>
          <p:cNvSpPr txBox="1"/>
          <p:nvPr>
            <p:ph idx="4294967295" type="body"/>
          </p:nvPr>
        </p:nvSpPr>
        <p:spPr>
          <a:xfrm>
            <a:off x="4954530" y="1304875"/>
            <a:ext cx="3478800" cy="4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Investor Metrics</a:t>
            </a:r>
            <a:endParaRPr sz="2500">
              <a:solidFill>
                <a:schemeClr val="lt1"/>
              </a:solidFill>
            </a:endParaRPr>
          </a:p>
        </p:txBody>
      </p:sp>
      <p:sp>
        <p:nvSpPr>
          <p:cNvPr id="156" name="Google Shape;156;p30"/>
          <p:cNvSpPr txBox="1"/>
          <p:nvPr>
            <p:ph idx="4294967295" type="body"/>
          </p:nvPr>
        </p:nvSpPr>
        <p:spPr>
          <a:xfrm>
            <a:off x="4964745" y="1838139"/>
            <a:ext cx="3456600" cy="273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 Engagement</a:t>
            </a:r>
            <a:endParaRPr/>
          </a:p>
          <a:p>
            <a:pPr indent="-342900" lvl="0" marL="457200" rtl="0" algn="l">
              <a:spcBef>
                <a:spcPts val="0"/>
              </a:spcBef>
              <a:spcAft>
                <a:spcPts val="0"/>
              </a:spcAft>
              <a:buSzPts val="1800"/>
              <a:buChar char="●"/>
            </a:pPr>
            <a:r>
              <a:rPr lang="en"/>
              <a:t>Bots &amp; Fake Accounts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200625" y="92125"/>
            <a:ext cx="8229900" cy="70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100"/>
              <a:t>Marketing Analysis</a:t>
            </a:r>
            <a:endParaRPr sz="4100"/>
          </a:p>
        </p:txBody>
      </p:sp>
      <p:sp>
        <p:nvSpPr>
          <p:cNvPr id="162" name="Google Shape;162;p31"/>
          <p:cNvSpPr txBox="1"/>
          <p:nvPr/>
        </p:nvSpPr>
        <p:spPr>
          <a:xfrm>
            <a:off x="91000" y="751275"/>
            <a:ext cx="90531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Average"/>
                <a:ea typeface="Average"/>
                <a:cs typeface="Average"/>
                <a:sym typeface="Average"/>
              </a:rPr>
              <a:t>1. Loyal User Reward:</a:t>
            </a:r>
            <a:r>
              <a:rPr lang="en" sz="1800">
                <a:solidFill>
                  <a:schemeClr val="accent1"/>
                </a:solidFill>
                <a:latin typeface="Average"/>
                <a:ea typeface="Average"/>
                <a:cs typeface="Average"/>
                <a:sym typeface="Average"/>
              </a:rPr>
              <a:t> Identify the five oldest users on Instagram from the provided database.</a:t>
            </a:r>
            <a:endParaRPr b="1" sz="1800">
              <a:solidFill>
                <a:schemeClr val="accent1"/>
              </a:solidFill>
              <a:latin typeface="Average"/>
              <a:ea typeface="Average"/>
              <a:cs typeface="Average"/>
              <a:sym typeface="Average"/>
            </a:endParaRPr>
          </a:p>
        </p:txBody>
      </p:sp>
      <p:pic>
        <p:nvPicPr>
          <p:cNvPr id="163" name="Google Shape;163;p31"/>
          <p:cNvPicPr preferRelativeResize="0"/>
          <p:nvPr/>
        </p:nvPicPr>
        <p:blipFill>
          <a:blip r:embed="rId3">
            <a:alphaModFix/>
          </a:blip>
          <a:stretch>
            <a:fillRect/>
          </a:stretch>
        </p:blipFill>
        <p:spPr>
          <a:xfrm>
            <a:off x="4405550" y="1560475"/>
            <a:ext cx="4600350" cy="2676400"/>
          </a:xfrm>
          <a:prstGeom prst="rect">
            <a:avLst/>
          </a:prstGeom>
          <a:noFill/>
          <a:ln>
            <a:noFill/>
          </a:ln>
        </p:spPr>
      </p:pic>
      <p:sp>
        <p:nvSpPr>
          <p:cNvPr id="164" name="Google Shape;164;p31"/>
          <p:cNvSpPr txBox="1"/>
          <p:nvPr/>
        </p:nvSpPr>
        <p:spPr>
          <a:xfrm>
            <a:off x="580375" y="4286800"/>
            <a:ext cx="83295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As we see in the above table the five oldest users are of id.no 80,67,63,95,38. So, we consider them as</a:t>
            </a:r>
            <a:endParaRPr b="1" sz="1500">
              <a:solidFill>
                <a:schemeClr val="lt1"/>
              </a:solidFill>
              <a:latin typeface="Average"/>
              <a:ea typeface="Average"/>
              <a:cs typeface="Average"/>
              <a:sym typeface="Average"/>
            </a:endParaRPr>
          </a:p>
          <a:p>
            <a:pPr indent="0" lvl="0" marL="0" rtl="0" algn="l">
              <a:spcBef>
                <a:spcPts val="0"/>
              </a:spcBef>
              <a:spcAft>
                <a:spcPts val="0"/>
              </a:spcAft>
              <a:buNone/>
            </a:pPr>
            <a:r>
              <a:rPr b="1" lang="en" sz="1500">
                <a:solidFill>
                  <a:schemeClr val="lt1"/>
                </a:solidFill>
                <a:latin typeface="Average"/>
                <a:ea typeface="Average"/>
                <a:cs typeface="Average"/>
                <a:sym typeface="Average"/>
              </a:rPr>
              <a:t>Loyal Users. Most of them joined instagram in the month of may in 2016.</a:t>
            </a:r>
            <a:endParaRPr b="1" sz="1500">
              <a:solidFill>
                <a:schemeClr val="lt1"/>
              </a:solidFill>
              <a:latin typeface="Average"/>
              <a:ea typeface="Average"/>
              <a:cs typeface="Average"/>
              <a:sym typeface="Average"/>
            </a:endParaRPr>
          </a:p>
          <a:p>
            <a:pPr indent="0" lvl="0" marL="0" rtl="0" algn="l">
              <a:spcBef>
                <a:spcPts val="0"/>
              </a:spcBef>
              <a:spcAft>
                <a:spcPts val="0"/>
              </a:spcAft>
              <a:buNone/>
            </a:pPr>
            <a:r>
              <a:t/>
            </a:r>
            <a:endParaRPr b="1" sz="1500">
              <a:solidFill>
                <a:schemeClr val="lt1"/>
              </a:solidFill>
              <a:latin typeface="Average"/>
              <a:ea typeface="Average"/>
              <a:cs typeface="Average"/>
              <a:sym typeface="Average"/>
            </a:endParaRPr>
          </a:p>
        </p:txBody>
      </p:sp>
      <p:sp>
        <p:nvSpPr>
          <p:cNvPr id="165" name="Google Shape;165;p31"/>
          <p:cNvSpPr txBox="1"/>
          <p:nvPr/>
        </p:nvSpPr>
        <p:spPr>
          <a:xfrm>
            <a:off x="4405550" y="1110825"/>
            <a:ext cx="28563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Output</a:t>
            </a:r>
            <a:r>
              <a:rPr b="1" lang="en" sz="2000">
                <a:solidFill>
                  <a:schemeClr val="lt1"/>
                </a:solidFill>
                <a:latin typeface="Average"/>
                <a:ea typeface="Average"/>
                <a:cs typeface="Average"/>
                <a:sym typeface="Average"/>
              </a:rPr>
              <a:t>:</a:t>
            </a:r>
            <a:endParaRPr b="1" sz="2000">
              <a:solidFill>
                <a:schemeClr val="lt1"/>
              </a:solidFill>
              <a:latin typeface="Average"/>
              <a:ea typeface="Average"/>
              <a:cs typeface="Average"/>
              <a:sym typeface="Average"/>
            </a:endParaRPr>
          </a:p>
        </p:txBody>
      </p:sp>
      <p:sp>
        <p:nvSpPr>
          <p:cNvPr id="166" name="Google Shape;166;p31"/>
          <p:cNvSpPr txBox="1"/>
          <p:nvPr/>
        </p:nvSpPr>
        <p:spPr>
          <a:xfrm>
            <a:off x="290750" y="1560475"/>
            <a:ext cx="4014900" cy="25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verage"/>
                <a:ea typeface="Average"/>
                <a:cs typeface="Average"/>
                <a:sym typeface="Average"/>
              </a:rPr>
              <a:t>To find the most loyal i.e. the top 5 oldest users of Instagram:</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1. We will use the data from the users table by selecting the username</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and created_at columns.</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2. Then using the order by function we will order the desired output</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by sorting with the created_at column in ascending order.</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3. Then using the limit function, the output will be displayed for top 5</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oldest Instagram users.</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nvSpPr>
        <p:spPr>
          <a:xfrm>
            <a:off x="-6150" y="221950"/>
            <a:ext cx="90531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1"/>
                </a:solidFill>
                <a:latin typeface="Average"/>
                <a:ea typeface="Average"/>
                <a:cs typeface="Average"/>
                <a:sym typeface="Average"/>
              </a:rPr>
              <a:t>2</a:t>
            </a:r>
            <a:r>
              <a:rPr b="1" lang="en" sz="1700">
                <a:solidFill>
                  <a:schemeClr val="accent1"/>
                </a:solidFill>
                <a:latin typeface="Average"/>
                <a:ea typeface="Average"/>
                <a:cs typeface="Average"/>
                <a:sym typeface="Average"/>
              </a:rPr>
              <a:t>. </a:t>
            </a:r>
            <a:r>
              <a:rPr b="1" lang="en" sz="1700">
                <a:solidFill>
                  <a:schemeClr val="accent1"/>
                </a:solidFill>
                <a:latin typeface="Average"/>
                <a:ea typeface="Average"/>
                <a:cs typeface="Average"/>
                <a:sym typeface="Average"/>
              </a:rPr>
              <a:t>Inactive User Engagement:</a:t>
            </a:r>
            <a:r>
              <a:rPr lang="en" sz="1700">
                <a:solidFill>
                  <a:schemeClr val="accent1"/>
                </a:solidFill>
                <a:latin typeface="Average"/>
                <a:ea typeface="Average"/>
                <a:cs typeface="Average"/>
                <a:sym typeface="Average"/>
              </a:rPr>
              <a:t> Identify users who have never posted a single photo on Instagram.</a:t>
            </a:r>
            <a:endParaRPr sz="1700">
              <a:solidFill>
                <a:schemeClr val="accent1"/>
              </a:solidFill>
              <a:latin typeface="Average"/>
              <a:ea typeface="Average"/>
              <a:cs typeface="Average"/>
              <a:sym typeface="Average"/>
            </a:endParaRPr>
          </a:p>
        </p:txBody>
      </p:sp>
      <p:sp>
        <p:nvSpPr>
          <p:cNvPr id="172" name="Google Shape;172;p32"/>
          <p:cNvSpPr txBox="1"/>
          <p:nvPr/>
        </p:nvSpPr>
        <p:spPr>
          <a:xfrm>
            <a:off x="130950" y="4286800"/>
            <a:ext cx="87789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As we see in the above table we </a:t>
            </a:r>
            <a:r>
              <a:rPr b="1" lang="en" sz="1500">
                <a:solidFill>
                  <a:schemeClr val="lt1"/>
                </a:solidFill>
                <a:latin typeface="Average"/>
                <a:ea typeface="Average"/>
                <a:cs typeface="Average"/>
                <a:sym typeface="Average"/>
              </a:rPr>
              <a:t>have about 27 users who have never posted a single photo on Instagram. Hence, they can be declared as inactive users.</a:t>
            </a:r>
            <a:endParaRPr b="1"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sp>
        <p:nvSpPr>
          <p:cNvPr id="173" name="Google Shape;173;p32"/>
          <p:cNvSpPr txBox="1"/>
          <p:nvPr/>
        </p:nvSpPr>
        <p:spPr>
          <a:xfrm>
            <a:off x="4455500" y="681250"/>
            <a:ext cx="28563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Output</a:t>
            </a:r>
            <a:r>
              <a:rPr b="1" lang="en" sz="2000">
                <a:solidFill>
                  <a:schemeClr val="lt1"/>
                </a:solidFill>
                <a:latin typeface="Average"/>
                <a:ea typeface="Average"/>
                <a:cs typeface="Average"/>
                <a:sym typeface="Average"/>
              </a:rPr>
              <a:t>:</a:t>
            </a:r>
            <a:endParaRPr b="1" sz="2000">
              <a:solidFill>
                <a:schemeClr val="lt1"/>
              </a:solidFill>
              <a:latin typeface="Average"/>
              <a:ea typeface="Average"/>
              <a:cs typeface="Average"/>
              <a:sym typeface="Average"/>
            </a:endParaRPr>
          </a:p>
        </p:txBody>
      </p:sp>
      <p:sp>
        <p:nvSpPr>
          <p:cNvPr id="174" name="Google Shape;174;p32"/>
          <p:cNvSpPr txBox="1"/>
          <p:nvPr/>
        </p:nvSpPr>
        <p:spPr>
          <a:xfrm>
            <a:off x="237600" y="1238275"/>
            <a:ext cx="4334400" cy="28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Average"/>
                <a:ea typeface="Average"/>
                <a:cs typeface="Average"/>
                <a:sym typeface="Average"/>
              </a:rPr>
              <a:t>To Find the most inactive users i.e. the users who have never posted a</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single photo on Instagram:</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1. We will first select username column from the users table.</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2. Then we will left join photos table on the users table, on users.id = photos.user_id because, both the users.id and photos.user_id have common contents in them.</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3. Then we will find rows from the users table where the photos.id IS NULL</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pic>
        <p:nvPicPr>
          <p:cNvPr id="175" name="Google Shape;175;p32"/>
          <p:cNvPicPr preferRelativeResize="0"/>
          <p:nvPr/>
        </p:nvPicPr>
        <p:blipFill>
          <a:blip r:embed="rId3">
            <a:alphaModFix/>
          </a:blip>
          <a:stretch>
            <a:fillRect/>
          </a:stretch>
        </p:blipFill>
        <p:spPr>
          <a:xfrm>
            <a:off x="4625275" y="1229038"/>
            <a:ext cx="4384450" cy="28213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nvSpPr>
        <p:spPr>
          <a:xfrm>
            <a:off x="45450" y="271875"/>
            <a:ext cx="90531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1"/>
                </a:solidFill>
                <a:latin typeface="Average"/>
                <a:ea typeface="Average"/>
                <a:cs typeface="Average"/>
                <a:sym typeface="Average"/>
              </a:rPr>
              <a:t>3. Contest Winner Declaration:</a:t>
            </a:r>
            <a:r>
              <a:rPr lang="en" sz="1700">
                <a:solidFill>
                  <a:schemeClr val="accent1"/>
                </a:solidFill>
                <a:latin typeface="Average"/>
                <a:ea typeface="Average"/>
                <a:cs typeface="Average"/>
                <a:sym typeface="Average"/>
              </a:rPr>
              <a:t> Determine the winner of the contest and provide their details to</a:t>
            </a:r>
            <a:endParaRPr sz="1700">
              <a:solidFill>
                <a:schemeClr val="accent1"/>
              </a:solidFill>
              <a:latin typeface="Average"/>
              <a:ea typeface="Average"/>
              <a:cs typeface="Average"/>
              <a:sym typeface="Average"/>
            </a:endParaRPr>
          </a:p>
          <a:p>
            <a:pPr indent="0" lvl="0" marL="0" rtl="0" algn="l">
              <a:spcBef>
                <a:spcPts val="0"/>
              </a:spcBef>
              <a:spcAft>
                <a:spcPts val="0"/>
              </a:spcAft>
              <a:buNone/>
            </a:pPr>
            <a:r>
              <a:rPr lang="en" sz="1700">
                <a:solidFill>
                  <a:schemeClr val="accent1"/>
                </a:solidFill>
                <a:latin typeface="Average"/>
                <a:ea typeface="Average"/>
                <a:cs typeface="Average"/>
                <a:sym typeface="Average"/>
              </a:rPr>
              <a:t>the team.</a:t>
            </a:r>
            <a:endParaRPr sz="1700">
              <a:solidFill>
                <a:schemeClr val="accent1"/>
              </a:solidFill>
              <a:latin typeface="Average"/>
              <a:ea typeface="Average"/>
              <a:cs typeface="Average"/>
              <a:sym typeface="Average"/>
            </a:endParaRPr>
          </a:p>
          <a:p>
            <a:pPr indent="0" lvl="0" marL="0" rtl="0" algn="l">
              <a:spcBef>
                <a:spcPts val="0"/>
              </a:spcBef>
              <a:spcAft>
                <a:spcPts val="0"/>
              </a:spcAft>
              <a:buNone/>
            </a:pPr>
            <a:r>
              <a:t/>
            </a:r>
            <a:endParaRPr sz="1700">
              <a:solidFill>
                <a:schemeClr val="accent1"/>
              </a:solidFill>
              <a:latin typeface="Average"/>
              <a:ea typeface="Average"/>
              <a:cs typeface="Average"/>
              <a:sym typeface="Average"/>
            </a:endParaRPr>
          </a:p>
        </p:txBody>
      </p:sp>
      <p:sp>
        <p:nvSpPr>
          <p:cNvPr id="181" name="Google Shape;181;p33"/>
          <p:cNvSpPr txBox="1"/>
          <p:nvPr/>
        </p:nvSpPr>
        <p:spPr>
          <a:xfrm>
            <a:off x="4572000" y="4146975"/>
            <a:ext cx="43344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So from the output we can conclude that Zack_Kemmer93 of id 145 has won the contest with 48 likes.</a:t>
            </a:r>
            <a:endParaRPr b="1"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sp>
        <p:nvSpPr>
          <p:cNvPr id="182" name="Google Shape;182;p33"/>
          <p:cNvSpPr txBox="1"/>
          <p:nvPr/>
        </p:nvSpPr>
        <p:spPr>
          <a:xfrm>
            <a:off x="130950" y="3517750"/>
            <a:ext cx="2856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Output</a:t>
            </a:r>
            <a:r>
              <a:rPr b="1" lang="en" sz="2000">
                <a:solidFill>
                  <a:schemeClr val="lt1"/>
                </a:solidFill>
                <a:latin typeface="Average"/>
                <a:ea typeface="Average"/>
                <a:cs typeface="Average"/>
                <a:sym typeface="Average"/>
              </a:rPr>
              <a:t>:</a:t>
            </a:r>
            <a:endParaRPr b="1" sz="2000">
              <a:solidFill>
                <a:schemeClr val="lt1"/>
              </a:solidFill>
              <a:latin typeface="Average"/>
              <a:ea typeface="Average"/>
              <a:cs typeface="Average"/>
              <a:sym typeface="Average"/>
            </a:endParaRPr>
          </a:p>
        </p:txBody>
      </p:sp>
      <p:sp>
        <p:nvSpPr>
          <p:cNvPr id="183" name="Google Shape;183;p33"/>
          <p:cNvSpPr txBox="1"/>
          <p:nvPr/>
        </p:nvSpPr>
        <p:spPr>
          <a:xfrm>
            <a:off x="130950" y="916150"/>
            <a:ext cx="3166200" cy="26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verage"/>
                <a:ea typeface="Average"/>
                <a:cs typeface="Average"/>
                <a:sym typeface="Average"/>
              </a:rPr>
              <a:t>Code:</a:t>
            </a:r>
            <a:endParaRPr b="1">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Select</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username, photos.id, photos.image_url, count(likes.user_id) as total</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from photos</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inner join likes</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on likes.photo_id=photos.id</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inner join users</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on photos.user_id = users.id</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group by photos.id</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order by total desc</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limit 1;</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p:txBody>
      </p:sp>
      <p:pic>
        <p:nvPicPr>
          <p:cNvPr id="184" name="Google Shape;184;p33"/>
          <p:cNvPicPr preferRelativeResize="0"/>
          <p:nvPr/>
        </p:nvPicPr>
        <p:blipFill>
          <a:blip r:embed="rId3">
            <a:alphaModFix/>
          </a:blip>
          <a:stretch>
            <a:fillRect/>
          </a:stretch>
        </p:blipFill>
        <p:spPr>
          <a:xfrm>
            <a:off x="90998" y="4096375"/>
            <a:ext cx="4334400" cy="809625"/>
          </a:xfrm>
          <a:prstGeom prst="rect">
            <a:avLst/>
          </a:prstGeom>
          <a:noFill/>
          <a:ln>
            <a:noFill/>
          </a:ln>
        </p:spPr>
      </p:pic>
      <p:sp>
        <p:nvSpPr>
          <p:cNvPr id="185" name="Google Shape;185;p33"/>
          <p:cNvSpPr txBox="1"/>
          <p:nvPr/>
        </p:nvSpPr>
        <p:spPr>
          <a:xfrm>
            <a:off x="3297150" y="792100"/>
            <a:ext cx="5609100" cy="28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verage"/>
                <a:ea typeface="Average"/>
                <a:cs typeface="Average"/>
                <a:sym typeface="Average"/>
              </a:rPr>
              <a:t>To find the most the username, photo_id, image_url and</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total_number_of_likes of that image:</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1. First we will select the users.username, photos.id, photos.image_url and count(*) of likes as total from photos</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2. Then, we will inner join the three tables wiz : photos, likes and users, on likes.photo_id = photos.id and photos.user_id = users.id</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3. Then, by using group by function we will group the output on the basis of photos.id</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4. Then, using order by function we will sorting the data on the basis of</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the total in descending order</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5. Then, to find the most liked photo we will using limit function to view</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only the top liked photo’s information Output</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nvSpPr>
        <p:spPr>
          <a:xfrm>
            <a:off x="45450" y="271875"/>
            <a:ext cx="90531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1"/>
                </a:solidFill>
                <a:latin typeface="Average"/>
                <a:ea typeface="Average"/>
                <a:cs typeface="Average"/>
                <a:sym typeface="Average"/>
              </a:rPr>
              <a:t>4</a:t>
            </a:r>
            <a:r>
              <a:rPr b="1" lang="en" sz="1700">
                <a:solidFill>
                  <a:schemeClr val="accent1"/>
                </a:solidFill>
                <a:latin typeface="Average"/>
                <a:ea typeface="Average"/>
                <a:cs typeface="Average"/>
                <a:sym typeface="Average"/>
              </a:rPr>
              <a:t>. </a:t>
            </a:r>
            <a:r>
              <a:rPr b="1" lang="en" sz="1700">
                <a:solidFill>
                  <a:schemeClr val="accent1"/>
                </a:solidFill>
                <a:latin typeface="Average"/>
                <a:ea typeface="Average"/>
                <a:cs typeface="Average"/>
                <a:sym typeface="Average"/>
              </a:rPr>
              <a:t>Hashtag Research: </a:t>
            </a:r>
            <a:r>
              <a:rPr lang="en" sz="1500">
                <a:solidFill>
                  <a:schemeClr val="accent1"/>
                </a:solidFill>
                <a:latin typeface="Average"/>
                <a:ea typeface="Average"/>
                <a:cs typeface="Average"/>
                <a:sym typeface="Average"/>
              </a:rPr>
              <a:t>Identify and suggest the top five most commonly used hashtags on the platform.</a:t>
            </a:r>
            <a:endParaRPr sz="1500">
              <a:solidFill>
                <a:schemeClr val="accent1"/>
              </a:solidFill>
              <a:latin typeface="Average"/>
              <a:ea typeface="Average"/>
              <a:cs typeface="Average"/>
              <a:sym typeface="Average"/>
            </a:endParaRPr>
          </a:p>
          <a:p>
            <a:pPr indent="0" lvl="0" marL="0" rtl="0" algn="l">
              <a:spcBef>
                <a:spcPts val="0"/>
              </a:spcBef>
              <a:spcAft>
                <a:spcPts val="0"/>
              </a:spcAft>
              <a:buNone/>
            </a:pPr>
            <a:r>
              <a:t/>
            </a:r>
            <a:endParaRPr b="1" sz="1700">
              <a:solidFill>
                <a:schemeClr val="accent1"/>
              </a:solidFill>
              <a:latin typeface="Average"/>
              <a:ea typeface="Average"/>
              <a:cs typeface="Average"/>
              <a:sym typeface="Average"/>
            </a:endParaRPr>
          </a:p>
          <a:p>
            <a:pPr indent="0" lvl="0" marL="0" rtl="0" algn="l">
              <a:spcBef>
                <a:spcPts val="0"/>
              </a:spcBef>
              <a:spcAft>
                <a:spcPts val="0"/>
              </a:spcAft>
              <a:buNone/>
            </a:pPr>
            <a:r>
              <a:t/>
            </a:r>
            <a:endParaRPr sz="1700">
              <a:solidFill>
                <a:schemeClr val="accent1"/>
              </a:solidFill>
              <a:latin typeface="Average"/>
              <a:ea typeface="Average"/>
              <a:cs typeface="Average"/>
              <a:sym typeface="Average"/>
            </a:endParaRPr>
          </a:p>
        </p:txBody>
      </p:sp>
      <p:sp>
        <p:nvSpPr>
          <p:cNvPr id="191" name="Google Shape;191;p34"/>
          <p:cNvSpPr txBox="1"/>
          <p:nvPr/>
        </p:nvSpPr>
        <p:spPr>
          <a:xfrm>
            <a:off x="3433400" y="3827400"/>
            <a:ext cx="52272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In the table we have the top 5 most used hashtags for the partners brand to use in their posts to reach most people.</a:t>
            </a:r>
            <a:endParaRPr b="1"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sp>
        <p:nvSpPr>
          <p:cNvPr id="192" name="Google Shape;192;p34"/>
          <p:cNvSpPr txBox="1"/>
          <p:nvPr/>
        </p:nvSpPr>
        <p:spPr>
          <a:xfrm>
            <a:off x="45450" y="2928650"/>
            <a:ext cx="2856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Output</a:t>
            </a:r>
            <a:r>
              <a:rPr b="1" lang="en" sz="2000">
                <a:solidFill>
                  <a:schemeClr val="lt1"/>
                </a:solidFill>
                <a:latin typeface="Average"/>
                <a:ea typeface="Average"/>
                <a:cs typeface="Average"/>
                <a:sym typeface="Average"/>
              </a:rPr>
              <a:t>:</a:t>
            </a:r>
            <a:endParaRPr b="1" sz="2000">
              <a:solidFill>
                <a:schemeClr val="lt1"/>
              </a:solidFill>
              <a:latin typeface="Average"/>
              <a:ea typeface="Average"/>
              <a:cs typeface="Average"/>
              <a:sym typeface="Average"/>
            </a:endParaRPr>
          </a:p>
        </p:txBody>
      </p:sp>
      <p:sp>
        <p:nvSpPr>
          <p:cNvPr id="193" name="Google Shape;193;p34"/>
          <p:cNvSpPr txBox="1"/>
          <p:nvPr/>
        </p:nvSpPr>
        <p:spPr>
          <a:xfrm>
            <a:off x="130950" y="731175"/>
            <a:ext cx="3166200" cy="22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verage"/>
                <a:ea typeface="Average"/>
                <a:cs typeface="Average"/>
                <a:sym typeface="Average"/>
              </a:rPr>
              <a:t>Code:</a:t>
            </a:r>
            <a:endParaRPr b="1">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Select</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tags.tag_name,</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count(*) as total</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from photo_tags</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join tags</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on photo_tags.tag_id=tags.id</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group by tags.id</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order by total desc</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limit 5;</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p:txBody>
      </p:sp>
      <p:sp>
        <p:nvSpPr>
          <p:cNvPr id="194" name="Google Shape;194;p34"/>
          <p:cNvSpPr txBox="1"/>
          <p:nvPr/>
        </p:nvSpPr>
        <p:spPr>
          <a:xfrm>
            <a:off x="3247575" y="668050"/>
            <a:ext cx="5722500" cy="28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verage"/>
                <a:ea typeface="Average"/>
                <a:cs typeface="Average"/>
                <a:sym typeface="Average"/>
              </a:rPr>
              <a:t>To find the top 5 most commonly used hashtags on Instagram:</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1. We need to select the tag_name column from the tag table and the</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count(*) as total function so as to count the number of tags used</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individually.</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2. Then, we need to join tags table and photo_tags table, on tags.id =</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photo_tags.tag_id cause they contain the same content in them i.e.</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tag_id</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3. Then using the group by function we need to group the desired output</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on the basis of tags.tag_name</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4. Then using the order by function we need to sort the output on the</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basis of total(total number of tags per tag_name) in descending order</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5. Then, to find the top 5 most used tag names we will use the limit 5</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function.</a:t>
            </a:r>
            <a:endParaRPr>
              <a:solidFill>
                <a:schemeClr val="lt1"/>
              </a:solidFill>
              <a:latin typeface="Average"/>
              <a:ea typeface="Average"/>
              <a:cs typeface="Average"/>
              <a:sym typeface="Average"/>
            </a:endParaRPr>
          </a:p>
        </p:txBody>
      </p:sp>
      <p:pic>
        <p:nvPicPr>
          <p:cNvPr id="195" name="Google Shape;195;p34"/>
          <p:cNvPicPr preferRelativeResize="0"/>
          <p:nvPr/>
        </p:nvPicPr>
        <p:blipFill>
          <a:blip r:embed="rId3">
            <a:alphaModFix/>
          </a:blip>
          <a:stretch>
            <a:fillRect/>
          </a:stretch>
        </p:blipFill>
        <p:spPr>
          <a:xfrm>
            <a:off x="180525" y="3367975"/>
            <a:ext cx="3067050" cy="1677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nvSpPr>
        <p:spPr>
          <a:xfrm>
            <a:off x="45450" y="162000"/>
            <a:ext cx="90531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Average"/>
                <a:ea typeface="Average"/>
                <a:cs typeface="Average"/>
                <a:sym typeface="Average"/>
              </a:rPr>
              <a:t>5</a:t>
            </a:r>
            <a:r>
              <a:rPr b="1" lang="en">
                <a:solidFill>
                  <a:schemeClr val="accent1"/>
                </a:solidFill>
                <a:latin typeface="Average"/>
                <a:ea typeface="Average"/>
                <a:cs typeface="Average"/>
                <a:sym typeface="Average"/>
              </a:rPr>
              <a:t>.</a:t>
            </a:r>
            <a:r>
              <a:rPr b="1" lang="en">
                <a:solidFill>
                  <a:schemeClr val="accent1"/>
                </a:solidFill>
                <a:latin typeface="Average"/>
                <a:ea typeface="Average"/>
                <a:cs typeface="Average"/>
                <a:sym typeface="Average"/>
              </a:rPr>
              <a:t>Ad Campaign Launch:</a:t>
            </a:r>
            <a:r>
              <a:rPr lang="en">
                <a:solidFill>
                  <a:schemeClr val="accent1"/>
                </a:solidFill>
                <a:latin typeface="Average"/>
                <a:ea typeface="Average"/>
                <a:cs typeface="Average"/>
                <a:sym typeface="Average"/>
              </a:rPr>
              <a:t>Determine the day of the week when most users register on Instagram. Provide insights on when to schedule an ad campaign.</a:t>
            </a:r>
            <a:endParaRPr>
              <a:solidFill>
                <a:schemeClr val="accent1"/>
              </a:solidFill>
              <a:latin typeface="Average"/>
              <a:ea typeface="Average"/>
              <a:cs typeface="Average"/>
              <a:sym typeface="Average"/>
            </a:endParaRPr>
          </a:p>
          <a:p>
            <a:pPr indent="0" lvl="0" marL="0" rtl="0" algn="l">
              <a:spcBef>
                <a:spcPts val="0"/>
              </a:spcBef>
              <a:spcAft>
                <a:spcPts val="0"/>
              </a:spcAft>
              <a:buNone/>
            </a:pPr>
            <a:r>
              <a:t/>
            </a:r>
            <a:endParaRPr b="1">
              <a:solidFill>
                <a:schemeClr val="accent1"/>
              </a:solidFill>
              <a:latin typeface="Average"/>
              <a:ea typeface="Average"/>
              <a:cs typeface="Average"/>
              <a:sym typeface="Average"/>
            </a:endParaRPr>
          </a:p>
          <a:p>
            <a:pPr indent="0" lvl="0" marL="0" rtl="0" algn="l">
              <a:spcBef>
                <a:spcPts val="0"/>
              </a:spcBef>
              <a:spcAft>
                <a:spcPts val="0"/>
              </a:spcAft>
              <a:buNone/>
            </a:pPr>
            <a:r>
              <a:t/>
            </a:r>
            <a:endParaRPr b="1">
              <a:solidFill>
                <a:schemeClr val="accent1"/>
              </a:solidFill>
              <a:latin typeface="Average"/>
              <a:ea typeface="Average"/>
              <a:cs typeface="Average"/>
              <a:sym typeface="Average"/>
            </a:endParaRPr>
          </a:p>
          <a:p>
            <a:pPr indent="0" lvl="0" marL="0" rtl="0" algn="l">
              <a:spcBef>
                <a:spcPts val="0"/>
              </a:spcBef>
              <a:spcAft>
                <a:spcPts val="0"/>
              </a:spcAft>
              <a:buNone/>
            </a:pPr>
            <a:r>
              <a:t/>
            </a:r>
            <a:endParaRPr>
              <a:solidFill>
                <a:schemeClr val="accent1"/>
              </a:solidFill>
              <a:latin typeface="Average"/>
              <a:ea typeface="Average"/>
              <a:cs typeface="Average"/>
              <a:sym typeface="Average"/>
            </a:endParaRPr>
          </a:p>
        </p:txBody>
      </p:sp>
      <p:sp>
        <p:nvSpPr>
          <p:cNvPr id="201" name="Google Shape;201;p35"/>
          <p:cNvSpPr txBox="1"/>
          <p:nvPr/>
        </p:nvSpPr>
        <p:spPr>
          <a:xfrm>
            <a:off x="3433400" y="3827400"/>
            <a:ext cx="52272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Even though there were two days Sunday and Thursday with the most users registered, sql has given output for Thursday as it comes first and Sunday comes last.</a:t>
            </a:r>
            <a:endParaRPr b="1" sz="1500">
              <a:solidFill>
                <a:schemeClr val="lt1"/>
              </a:solidFill>
              <a:latin typeface="Average"/>
              <a:ea typeface="Average"/>
              <a:cs typeface="Average"/>
              <a:sym typeface="Average"/>
            </a:endParaRPr>
          </a:p>
          <a:p>
            <a:pPr indent="0" lvl="0" marL="0" rtl="0" algn="l">
              <a:spcBef>
                <a:spcPts val="0"/>
              </a:spcBef>
              <a:spcAft>
                <a:spcPts val="0"/>
              </a:spcAft>
              <a:buNone/>
            </a:pPr>
            <a:r>
              <a:t/>
            </a:r>
            <a:endParaRPr b="1"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sp>
        <p:nvSpPr>
          <p:cNvPr id="202" name="Google Shape;202;p35"/>
          <p:cNvSpPr txBox="1"/>
          <p:nvPr/>
        </p:nvSpPr>
        <p:spPr>
          <a:xfrm>
            <a:off x="45450" y="2928650"/>
            <a:ext cx="2856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Output</a:t>
            </a:r>
            <a:r>
              <a:rPr b="1" lang="en" sz="2000">
                <a:solidFill>
                  <a:schemeClr val="lt1"/>
                </a:solidFill>
                <a:latin typeface="Average"/>
                <a:ea typeface="Average"/>
                <a:cs typeface="Average"/>
                <a:sym typeface="Average"/>
              </a:rPr>
              <a:t>:</a:t>
            </a:r>
            <a:endParaRPr b="1" sz="2000">
              <a:solidFill>
                <a:schemeClr val="lt1"/>
              </a:solidFill>
              <a:latin typeface="Average"/>
              <a:ea typeface="Average"/>
              <a:cs typeface="Average"/>
              <a:sym typeface="Average"/>
            </a:endParaRPr>
          </a:p>
        </p:txBody>
      </p:sp>
      <p:sp>
        <p:nvSpPr>
          <p:cNvPr id="203" name="Google Shape;203;p35"/>
          <p:cNvSpPr txBox="1"/>
          <p:nvPr/>
        </p:nvSpPr>
        <p:spPr>
          <a:xfrm>
            <a:off x="130950" y="1120700"/>
            <a:ext cx="3166200" cy="19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verage"/>
                <a:ea typeface="Average"/>
                <a:cs typeface="Average"/>
                <a:sym typeface="Average"/>
              </a:rPr>
              <a:t>Code:</a:t>
            </a:r>
            <a:endParaRPr b="1">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select</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dayname(created_at) as day, count(*) as total</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from users</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group by day</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order by total desc</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limit 1;</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p:txBody>
      </p:sp>
      <p:sp>
        <p:nvSpPr>
          <p:cNvPr id="204" name="Google Shape;204;p35"/>
          <p:cNvSpPr txBox="1"/>
          <p:nvPr/>
        </p:nvSpPr>
        <p:spPr>
          <a:xfrm>
            <a:off x="3297150" y="977675"/>
            <a:ext cx="5722500" cy="23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verage"/>
                <a:ea typeface="Average"/>
                <a:cs typeface="Average"/>
                <a:sym typeface="Average"/>
              </a:rPr>
              <a:t>To find the day of week on which most users register on Instagram:</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1. First we define the columns of the desired output table using select</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dayname(created_at) as day_of_week and count(*) as</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total_number_of_users_registered from the users table</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2. Then using the group by function we group the output table on the</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basis of day_of_week</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3. Then using the order by function we order/sort the output table on the</a:t>
            </a:r>
            <a:endParaRPr>
              <a:solidFill>
                <a:schemeClr val="lt1"/>
              </a:solidFill>
              <a:latin typeface="Average"/>
              <a:ea typeface="Average"/>
              <a:cs typeface="Average"/>
              <a:sym typeface="Average"/>
            </a:endParaRPr>
          </a:p>
          <a:p>
            <a:pPr indent="0" lvl="0" marL="0" rtl="0" algn="l">
              <a:spcBef>
                <a:spcPts val="0"/>
              </a:spcBef>
              <a:spcAft>
                <a:spcPts val="0"/>
              </a:spcAft>
              <a:buNone/>
            </a:pPr>
            <a:r>
              <a:rPr lang="en">
                <a:solidFill>
                  <a:schemeClr val="lt1"/>
                </a:solidFill>
                <a:latin typeface="Average"/>
                <a:ea typeface="Average"/>
                <a:cs typeface="Average"/>
                <a:sym typeface="Average"/>
              </a:rPr>
              <a:t>basis of total_number_of_users_registered in descending order</a:t>
            </a:r>
            <a:endParaRPr>
              <a:solidFill>
                <a:schemeClr val="lt1"/>
              </a:solidFill>
              <a:latin typeface="Average"/>
              <a:ea typeface="Average"/>
              <a:cs typeface="Average"/>
              <a:sym typeface="Average"/>
            </a:endParaRPr>
          </a:p>
          <a:p>
            <a:pPr indent="0" lvl="0" marL="0" rtl="0" algn="l">
              <a:spcBef>
                <a:spcPts val="0"/>
              </a:spcBef>
              <a:spcAft>
                <a:spcPts val="0"/>
              </a:spcAft>
              <a:buNone/>
            </a:pPr>
            <a:r>
              <a:t/>
            </a:r>
            <a:endParaRPr>
              <a:solidFill>
                <a:schemeClr val="lt1"/>
              </a:solidFill>
              <a:latin typeface="Average"/>
              <a:ea typeface="Average"/>
              <a:cs typeface="Average"/>
              <a:sym typeface="Average"/>
            </a:endParaRPr>
          </a:p>
        </p:txBody>
      </p:sp>
      <p:pic>
        <p:nvPicPr>
          <p:cNvPr id="205" name="Google Shape;205;p35"/>
          <p:cNvPicPr preferRelativeResize="0"/>
          <p:nvPr/>
        </p:nvPicPr>
        <p:blipFill>
          <a:blip r:embed="rId3">
            <a:alphaModFix/>
          </a:blip>
          <a:stretch>
            <a:fillRect/>
          </a:stretch>
        </p:blipFill>
        <p:spPr>
          <a:xfrm>
            <a:off x="130950" y="3703613"/>
            <a:ext cx="2924175" cy="866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42025" y="46250"/>
            <a:ext cx="8358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2"/>
                </a:solidFill>
              </a:rPr>
              <a:t>B) Investor Metrics:</a:t>
            </a:r>
            <a:endParaRPr sz="3800">
              <a:solidFill>
                <a:schemeClr val="lt2"/>
              </a:solidFill>
            </a:endParaRPr>
          </a:p>
        </p:txBody>
      </p:sp>
      <p:sp>
        <p:nvSpPr>
          <p:cNvPr id="211" name="Google Shape;211;p36"/>
          <p:cNvSpPr txBox="1"/>
          <p:nvPr>
            <p:ph idx="1" type="body"/>
          </p:nvPr>
        </p:nvSpPr>
        <p:spPr>
          <a:xfrm>
            <a:off x="301725" y="712800"/>
            <a:ext cx="8708100" cy="6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1. User Engagement:</a:t>
            </a:r>
            <a:r>
              <a:rPr lang="en" sz="1500"/>
              <a:t> Calculate the average number of posts per user on Instagram. Also, provide the total number of photos on Instagram divided by the total number of users.</a:t>
            </a:r>
            <a:endParaRPr sz="15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12" name="Google Shape;212;p36"/>
          <p:cNvSpPr txBox="1"/>
          <p:nvPr/>
        </p:nvSpPr>
        <p:spPr>
          <a:xfrm>
            <a:off x="120950" y="1380600"/>
            <a:ext cx="6761400" cy="22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Average"/>
                <a:ea typeface="Average"/>
                <a:cs typeface="Average"/>
                <a:sym typeface="Average"/>
              </a:rPr>
              <a:t>Code:</a:t>
            </a:r>
            <a:endParaRPr b="1">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select * from photos,users;</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with base as(</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select u.id as userid, count(p.id) as photoid from users u left join photos p on</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p.user_id=u.id group by u.id)</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select sum(photoid) as totalphotos,count(userid) as total_users,</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sum(photoid)/count(userid)as photoperuser</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from base;</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p:txBody>
      </p:sp>
      <p:pic>
        <p:nvPicPr>
          <p:cNvPr id="213" name="Google Shape;213;p36"/>
          <p:cNvPicPr preferRelativeResize="0"/>
          <p:nvPr/>
        </p:nvPicPr>
        <p:blipFill>
          <a:blip r:embed="rId3">
            <a:alphaModFix/>
          </a:blip>
          <a:stretch>
            <a:fillRect/>
          </a:stretch>
        </p:blipFill>
        <p:spPr>
          <a:xfrm>
            <a:off x="170725" y="3730050"/>
            <a:ext cx="4314825" cy="819150"/>
          </a:xfrm>
          <a:prstGeom prst="rect">
            <a:avLst/>
          </a:prstGeom>
          <a:noFill/>
          <a:ln>
            <a:noFill/>
          </a:ln>
        </p:spPr>
      </p:pic>
      <p:sp>
        <p:nvSpPr>
          <p:cNvPr id="214" name="Google Shape;214;p36"/>
          <p:cNvSpPr txBox="1"/>
          <p:nvPr/>
        </p:nvSpPr>
        <p:spPr>
          <a:xfrm>
            <a:off x="170725" y="3279600"/>
            <a:ext cx="17478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3"/>
                </a:solidFill>
                <a:latin typeface="Average"/>
                <a:ea typeface="Average"/>
                <a:cs typeface="Average"/>
                <a:sym typeface="Average"/>
              </a:rPr>
              <a:t>Output:</a:t>
            </a:r>
            <a:endParaRPr b="1" sz="1700">
              <a:solidFill>
                <a:schemeClr val="accent3"/>
              </a:solidFill>
              <a:latin typeface="Average"/>
              <a:ea typeface="Average"/>
              <a:cs typeface="Average"/>
              <a:sym typeface="Average"/>
            </a:endParaRPr>
          </a:p>
        </p:txBody>
      </p:sp>
      <p:sp>
        <p:nvSpPr>
          <p:cNvPr id="215" name="Google Shape;215;p36"/>
          <p:cNvSpPr txBox="1"/>
          <p:nvPr/>
        </p:nvSpPr>
        <p:spPr>
          <a:xfrm>
            <a:off x="4784925" y="3630075"/>
            <a:ext cx="4224900" cy="10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Since the count from number of photos is 257 and the count from the number of users is</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100 we have got the output for photoperuser as 2.5700</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idx="1" type="body"/>
          </p:nvPr>
        </p:nvSpPr>
        <p:spPr>
          <a:xfrm>
            <a:off x="62025" y="183475"/>
            <a:ext cx="8708100" cy="6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2. Bots &amp; Fake Accounts: </a:t>
            </a:r>
            <a:r>
              <a:rPr lang="en" sz="1500"/>
              <a:t>Identify users (potential bots) who have liked every single photo on the site, as this is not typically possible for a normal user.</a:t>
            </a:r>
            <a:endParaRPr sz="1500"/>
          </a:p>
          <a:p>
            <a:pPr indent="0" lvl="0" marL="0" rtl="0" algn="l">
              <a:spcBef>
                <a:spcPts val="1600"/>
              </a:spcBef>
              <a:spcAft>
                <a:spcPts val="0"/>
              </a:spcAft>
              <a:buNone/>
            </a:pPr>
            <a:r>
              <a:t/>
            </a:r>
            <a:endParaRPr b="1" sz="15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21" name="Google Shape;221;p37"/>
          <p:cNvSpPr txBox="1"/>
          <p:nvPr/>
        </p:nvSpPr>
        <p:spPr>
          <a:xfrm>
            <a:off x="120950" y="911550"/>
            <a:ext cx="3715200" cy="26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Average"/>
                <a:ea typeface="Average"/>
                <a:cs typeface="Average"/>
                <a:sym typeface="Average"/>
              </a:rPr>
              <a:t>Code:</a:t>
            </a:r>
            <a:endParaRPr b="1">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select * from users,likes;</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with base as(</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select u.username,count(l.photo_id) as likess from likes l inner join users u on</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u.id=l.user_id</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group by u.username)</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select username, likess from base where likess=(select count(*) from</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photos)order by username;</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p:txBody>
      </p:sp>
      <p:sp>
        <p:nvSpPr>
          <p:cNvPr id="222" name="Google Shape;222;p37"/>
          <p:cNvSpPr txBox="1"/>
          <p:nvPr/>
        </p:nvSpPr>
        <p:spPr>
          <a:xfrm>
            <a:off x="4245575" y="911550"/>
            <a:ext cx="17478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3"/>
                </a:solidFill>
                <a:latin typeface="Average"/>
                <a:ea typeface="Average"/>
                <a:cs typeface="Average"/>
                <a:sym typeface="Average"/>
              </a:rPr>
              <a:t>Output:</a:t>
            </a:r>
            <a:endParaRPr b="1" sz="1700">
              <a:solidFill>
                <a:schemeClr val="accent3"/>
              </a:solidFill>
              <a:latin typeface="Average"/>
              <a:ea typeface="Average"/>
              <a:cs typeface="Average"/>
              <a:sym typeface="Average"/>
            </a:endParaRPr>
          </a:p>
        </p:txBody>
      </p:sp>
      <p:sp>
        <p:nvSpPr>
          <p:cNvPr id="223" name="Google Shape;223;p37"/>
          <p:cNvSpPr txBox="1"/>
          <p:nvPr/>
        </p:nvSpPr>
        <p:spPr>
          <a:xfrm>
            <a:off x="120950" y="3799850"/>
            <a:ext cx="4224900" cy="10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As we can see in the table we have in total 13 bots and fake accounts</a:t>
            </a:r>
            <a:endParaRPr>
              <a:solidFill>
                <a:schemeClr val="accent3"/>
              </a:solidFill>
              <a:latin typeface="Average"/>
              <a:ea typeface="Average"/>
              <a:cs typeface="Average"/>
              <a:sym typeface="Average"/>
            </a:endParaRPr>
          </a:p>
        </p:txBody>
      </p:sp>
      <p:pic>
        <p:nvPicPr>
          <p:cNvPr id="224" name="Google Shape;224;p37"/>
          <p:cNvPicPr preferRelativeResize="0"/>
          <p:nvPr/>
        </p:nvPicPr>
        <p:blipFill>
          <a:blip r:embed="rId3">
            <a:alphaModFix/>
          </a:blip>
          <a:stretch>
            <a:fillRect/>
          </a:stretch>
        </p:blipFill>
        <p:spPr>
          <a:xfrm>
            <a:off x="5257275" y="1301525"/>
            <a:ext cx="2932262" cy="3597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9" name="Google Shape;8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currently working as a data analyst at a </a:t>
            </a:r>
            <a:r>
              <a:rPr lang="en"/>
              <a:t>startup</a:t>
            </a:r>
            <a:r>
              <a:rPr lang="en"/>
              <a:t>. I have completed my B.E. in civil engineering securing about 7.5 CGPA. Even though I have done my degree in civil engineering I wanted a career change and was interested in the field of data analytics. I have several skills in data such as MS </a:t>
            </a:r>
            <a:r>
              <a:rPr lang="en"/>
              <a:t>Excel</a:t>
            </a:r>
            <a:r>
              <a:rPr lang="en"/>
              <a:t>, MySQL, Python, Power BI, and Statistics.</a:t>
            </a:r>
            <a:endParaRPr/>
          </a:p>
          <a:p>
            <a:pPr indent="0" lvl="0" marL="0" rtl="0" algn="l">
              <a:spcBef>
                <a:spcPts val="1600"/>
              </a:spcBef>
              <a:spcAft>
                <a:spcPts val="1600"/>
              </a:spcAft>
              <a:buNone/>
            </a:pPr>
            <a:r>
              <a:rPr lang="en"/>
              <a:t>I have worked as a GIS Analyst for 2 years. After completing two years, as I was </a:t>
            </a:r>
            <a:r>
              <a:rPr lang="en"/>
              <a:t>interested</a:t>
            </a:r>
            <a:r>
              <a:rPr lang="en"/>
              <a:t> to switch my career I was more </a:t>
            </a:r>
            <a:r>
              <a:rPr lang="en"/>
              <a:t>interested</a:t>
            </a:r>
            <a:r>
              <a:rPr lang="en"/>
              <a:t> in the field of data. I started to improve my skills I power BI and MySql. Currently I am working as a data analyst at a startup where my primary works is based on Power BI and MySQL.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460275" y="176800"/>
            <a:ext cx="8050200" cy="40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Analysis</a:t>
            </a:r>
            <a:endParaRPr sz="3100"/>
          </a:p>
        </p:txBody>
      </p:sp>
      <p:sp>
        <p:nvSpPr>
          <p:cNvPr id="230" name="Google Shape;230;p38"/>
          <p:cNvSpPr txBox="1"/>
          <p:nvPr/>
        </p:nvSpPr>
        <p:spPr>
          <a:xfrm>
            <a:off x="450550" y="771250"/>
            <a:ext cx="8329500" cy="423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1"/>
              </a:buClr>
              <a:buSzPts val="1800"/>
              <a:buFont typeface="Average"/>
              <a:buAutoNum type="arabicPeriod"/>
            </a:pPr>
            <a:r>
              <a:rPr lang="en" sz="1800">
                <a:solidFill>
                  <a:schemeClr val="accent1"/>
                </a:solidFill>
                <a:latin typeface="Average"/>
                <a:ea typeface="Average"/>
                <a:cs typeface="Average"/>
                <a:sym typeface="Average"/>
              </a:rPr>
              <a:t>The five oldest users are of id.no 80,67,63,95,38. So, we consider them as Loyal Users. Most of them joined instagram in the month of may in 2016.</a:t>
            </a:r>
            <a:endParaRPr sz="1800">
              <a:solidFill>
                <a:schemeClr val="accent1"/>
              </a:solidFill>
              <a:latin typeface="Average"/>
              <a:ea typeface="Average"/>
              <a:cs typeface="Average"/>
              <a:sym typeface="Average"/>
            </a:endParaRPr>
          </a:p>
          <a:p>
            <a:pPr indent="-342900" lvl="0" marL="457200" rtl="0" algn="l">
              <a:spcBef>
                <a:spcPts val="0"/>
              </a:spcBef>
              <a:spcAft>
                <a:spcPts val="0"/>
              </a:spcAft>
              <a:buClr>
                <a:schemeClr val="accent1"/>
              </a:buClr>
              <a:buSzPts val="1800"/>
              <a:buFont typeface="Average"/>
              <a:buAutoNum type="arabicPeriod"/>
            </a:pPr>
            <a:r>
              <a:rPr lang="en" sz="1800">
                <a:solidFill>
                  <a:schemeClr val="accent1"/>
                </a:solidFill>
                <a:latin typeface="Average"/>
                <a:ea typeface="Average"/>
                <a:cs typeface="Average"/>
                <a:sym typeface="Average"/>
              </a:rPr>
              <a:t>We have about 27 users who have never posted a single photo on Instagram. Hence, they can be declared as inactive users.</a:t>
            </a:r>
            <a:endParaRPr sz="1800">
              <a:solidFill>
                <a:schemeClr val="accent1"/>
              </a:solidFill>
              <a:latin typeface="Average"/>
              <a:ea typeface="Average"/>
              <a:cs typeface="Average"/>
              <a:sym typeface="Average"/>
            </a:endParaRPr>
          </a:p>
          <a:p>
            <a:pPr indent="-342900" lvl="0" marL="457200" rtl="0" algn="l">
              <a:spcBef>
                <a:spcPts val="0"/>
              </a:spcBef>
              <a:spcAft>
                <a:spcPts val="0"/>
              </a:spcAft>
              <a:buClr>
                <a:schemeClr val="accent1"/>
              </a:buClr>
              <a:buSzPts val="1800"/>
              <a:buFont typeface="Average"/>
              <a:buAutoNum type="arabicPeriod"/>
            </a:pPr>
            <a:r>
              <a:rPr lang="en" sz="1800">
                <a:solidFill>
                  <a:schemeClr val="accent1"/>
                </a:solidFill>
                <a:latin typeface="Average"/>
                <a:ea typeface="Average"/>
                <a:cs typeface="Average"/>
                <a:sym typeface="Average"/>
              </a:rPr>
              <a:t>Zack_Kemmer93 of id 145 has won the contest with 48 likes.</a:t>
            </a:r>
            <a:endParaRPr sz="1800">
              <a:solidFill>
                <a:schemeClr val="accent1"/>
              </a:solidFill>
              <a:latin typeface="Average"/>
              <a:ea typeface="Average"/>
              <a:cs typeface="Average"/>
              <a:sym typeface="Average"/>
            </a:endParaRPr>
          </a:p>
          <a:p>
            <a:pPr indent="-342900" lvl="0" marL="457200" rtl="0" algn="l">
              <a:spcBef>
                <a:spcPts val="0"/>
              </a:spcBef>
              <a:spcAft>
                <a:spcPts val="0"/>
              </a:spcAft>
              <a:buClr>
                <a:schemeClr val="accent1"/>
              </a:buClr>
              <a:buSzPts val="1800"/>
              <a:buFont typeface="Average"/>
              <a:buAutoNum type="arabicPeriod"/>
            </a:pPr>
            <a:r>
              <a:rPr lang="en" sz="1800">
                <a:solidFill>
                  <a:schemeClr val="accent1"/>
                </a:solidFill>
                <a:latin typeface="Average"/>
                <a:ea typeface="Average"/>
                <a:cs typeface="Average"/>
                <a:sym typeface="Average"/>
              </a:rPr>
              <a:t>We have the top 5 most used hashtags for the partners brand to use in their posts to reach most people those are Smile, Beach, Party, Fun, Concert.</a:t>
            </a:r>
            <a:endParaRPr sz="1800">
              <a:solidFill>
                <a:schemeClr val="accent1"/>
              </a:solidFill>
              <a:latin typeface="Average"/>
              <a:ea typeface="Average"/>
              <a:cs typeface="Average"/>
              <a:sym typeface="Average"/>
            </a:endParaRPr>
          </a:p>
          <a:p>
            <a:pPr indent="-342900" lvl="0" marL="457200" rtl="0" algn="l">
              <a:spcBef>
                <a:spcPts val="0"/>
              </a:spcBef>
              <a:spcAft>
                <a:spcPts val="0"/>
              </a:spcAft>
              <a:buClr>
                <a:schemeClr val="accent1"/>
              </a:buClr>
              <a:buSzPts val="1800"/>
              <a:buFont typeface="Average"/>
              <a:buAutoNum type="arabicPeriod"/>
            </a:pPr>
            <a:r>
              <a:rPr lang="en" sz="1800">
                <a:solidFill>
                  <a:schemeClr val="accent1"/>
                </a:solidFill>
                <a:latin typeface="Average"/>
                <a:ea typeface="Average"/>
                <a:cs typeface="Average"/>
                <a:sym typeface="Average"/>
              </a:rPr>
              <a:t>Even though there were two days Sunday and Thursday with the most users registered, sql has given output for Thursday as it comes first and Sunday comes last.</a:t>
            </a:r>
            <a:endParaRPr sz="1800">
              <a:solidFill>
                <a:schemeClr val="accent1"/>
              </a:solidFill>
              <a:latin typeface="Average"/>
              <a:ea typeface="Average"/>
              <a:cs typeface="Average"/>
              <a:sym typeface="Average"/>
            </a:endParaRPr>
          </a:p>
          <a:p>
            <a:pPr indent="-342900" lvl="0" marL="457200" rtl="0" algn="l">
              <a:spcBef>
                <a:spcPts val="0"/>
              </a:spcBef>
              <a:spcAft>
                <a:spcPts val="0"/>
              </a:spcAft>
              <a:buClr>
                <a:schemeClr val="accent1"/>
              </a:buClr>
              <a:buSzPts val="1800"/>
              <a:buFont typeface="Average"/>
              <a:buAutoNum type="arabicPeriod"/>
            </a:pPr>
            <a:r>
              <a:rPr lang="en" sz="1800">
                <a:solidFill>
                  <a:schemeClr val="accent1"/>
                </a:solidFill>
                <a:latin typeface="Average"/>
                <a:ea typeface="Average"/>
                <a:cs typeface="Average"/>
                <a:sym typeface="Average"/>
              </a:rPr>
              <a:t>Since the count from number of photos is 257 and the count from the number of users is 100 we have got the output for photoperuser as 2.5700</a:t>
            </a:r>
            <a:endParaRPr sz="1800">
              <a:solidFill>
                <a:schemeClr val="accent1"/>
              </a:solidFill>
              <a:latin typeface="Average"/>
              <a:ea typeface="Average"/>
              <a:cs typeface="Average"/>
              <a:sym typeface="Average"/>
            </a:endParaRPr>
          </a:p>
          <a:p>
            <a:pPr indent="-342900" lvl="0" marL="457200" rtl="0" algn="l">
              <a:spcBef>
                <a:spcPts val="0"/>
              </a:spcBef>
              <a:spcAft>
                <a:spcPts val="0"/>
              </a:spcAft>
              <a:buClr>
                <a:schemeClr val="accent1"/>
              </a:buClr>
              <a:buSzPts val="1800"/>
              <a:buFont typeface="Average"/>
              <a:buAutoNum type="arabicPeriod"/>
            </a:pPr>
            <a:r>
              <a:rPr lang="en" sz="1800">
                <a:solidFill>
                  <a:schemeClr val="accent1"/>
                </a:solidFill>
                <a:latin typeface="Average"/>
                <a:ea typeface="Average"/>
                <a:cs typeface="Average"/>
                <a:sym typeface="Average"/>
              </a:rPr>
              <a:t>We have in total 13 bots and fake accounts.</a:t>
            </a:r>
            <a:endParaRPr sz="1800">
              <a:solidFill>
                <a:schemeClr val="accent1"/>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nvSpPr>
        <p:spPr>
          <a:xfrm>
            <a:off x="260775" y="1360500"/>
            <a:ext cx="8519400" cy="3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latin typeface="Average"/>
                <a:ea typeface="Average"/>
                <a:cs typeface="Average"/>
                <a:sym typeface="Average"/>
              </a:rPr>
              <a:t>The project effectively utilizes SQL queries to provide actionable insights on user engagement, content popularity, and platform behavior. These findings help optimize marketing efforts and support business decisions, such as when to launch ad campaigns and how to handle potential bots. Overall, this data-driven approach helps Instagram improve user satisfaction, increase engagement, and maintain platform integrity.</a:t>
            </a:r>
            <a:endParaRPr sz="2200">
              <a:solidFill>
                <a:schemeClr val="accent3"/>
              </a:solidFill>
              <a:latin typeface="Average"/>
              <a:ea typeface="Average"/>
              <a:cs typeface="Average"/>
              <a:sym typeface="Average"/>
            </a:endParaRPr>
          </a:p>
        </p:txBody>
      </p:sp>
      <p:sp>
        <p:nvSpPr>
          <p:cNvPr id="236" name="Google Shape;236;p39"/>
          <p:cNvSpPr txBox="1"/>
          <p:nvPr/>
        </p:nvSpPr>
        <p:spPr>
          <a:xfrm>
            <a:off x="420575" y="291850"/>
            <a:ext cx="8169600" cy="8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3"/>
                </a:solidFill>
                <a:latin typeface="Average"/>
                <a:ea typeface="Average"/>
                <a:cs typeface="Average"/>
                <a:sym typeface="Average"/>
              </a:rPr>
              <a:t>Conclusion</a:t>
            </a:r>
            <a:endParaRPr sz="3200">
              <a:solidFill>
                <a:schemeClr val="accent3"/>
              </a:solidFill>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645900" y="1552000"/>
            <a:ext cx="7852200" cy="13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dk2"/>
                </a:solidFill>
              </a:rPr>
              <a:t>Operation Analytics and Investigating Metric Spike</a:t>
            </a:r>
            <a:endParaRPr sz="50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nvSpPr>
        <p:spPr>
          <a:xfrm>
            <a:off x="260775" y="1360500"/>
            <a:ext cx="8519400" cy="3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latin typeface="Average"/>
                <a:ea typeface="Average"/>
                <a:cs typeface="Average"/>
                <a:sym typeface="Average"/>
              </a:rPr>
              <a:t>This project revolves around two key case studies: job data analysis and investigating user engagement metric spikes. The first case analyzes jobs reviewed over time, throughput, language share, and identifies duplicate rows within a dataset. The second case investigates user engagement and growth patterns by calculating weekly engagement, growth rates, retention, and engagement metrics per device and email actions. SQL queries are employed to compute important business metrics, providing insights into job efficiency and engagement trends over time.</a:t>
            </a:r>
            <a:endParaRPr sz="2200">
              <a:solidFill>
                <a:schemeClr val="accent3"/>
              </a:solidFill>
              <a:latin typeface="Average"/>
              <a:ea typeface="Average"/>
              <a:cs typeface="Average"/>
              <a:sym typeface="Average"/>
            </a:endParaRPr>
          </a:p>
        </p:txBody>
      </p:sp>
      <p:sp>
        <p:nvSpPr>
          <p:cNvPr id="247" name="Google Shape;247;p41"/>
          <p:cNvSpPr txBox="1"/>
          <p:nvPr/>
        </p:nvSpPr>
        <p:spPr>
          <a:xfrm>
            <a:off x="420575" y="291850"/>
            <a:ext cx="8169600" cy="8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chemeClr val="accent3"/>
                </a:solidFill>
                <a:latin typeface="Average"/>
                <a:ea typeface="Average"/>
                <a:cs typeface="Average"/>
                <a:sym typeface="Average"/>
              </a:rPr>
              <a:t>Description</a:t>
            </a:r>
            <a:endParaRPr sz="3700">
              <a:solidFill>
                <a:schemeClr val="accent3"/>
              </a:solidFill>
              <a:latin typeface="Average"/>
              <a:ea typeface="Average"/>
              <a:cs typeface="Average"/>
              <a:sym typeface="Averag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Understanding the problem</a:t>
            </a:r>
            <a:endParaRPr sz="3700"/>
          </a:p>
        </p:txBody>
      </p:sp>
      <p:grpSp>
        <p:nvGrpSpPr>
          <p:cNvPr id="253" name="Google Shape;253;p42"/>
          <p:cNvGrpSpPr/>
          <p:nvPr/>
        </p:nvGrpSpPr>
        <p:grpSpPr>
          <a:xfrm>
            <a:off x="431936" y="1304880"/>
            <a:ext cx="3856370" cy="3340214"/>
            <a:chOff x="431925" y="1304875"/>
            <a:chExt cx="2628925" cy="3416400"/>
          </a:xfrm>
        </p:grpSpPr>
        <p:sp>
          <p:nvSpPr>
            <p:cNvPr id="254" name="Google Shape;254;p42"/>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2"/>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42"/>
          <p:cNvSpPr txBox="1"/>
          <p:nvPr>
            <p:ph idx="4294967295" type="body"/>
          </p:nvPr>
        </p:nvSpPr>
        <p:spPr>
          <a:xfrm>
            <a:off x="532307" y="1254950"/>
            <a:ext cx="3659100" cy="4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Job Data Analysis</a:t>
            </a:r>
            <a:endParaRPr sz="2500">
              <a:solidFill>
                <a:schemeClr val="lt1"/>
              </a:solidFill>
            </a:endParaRPr>
          </a:p>
        </p:txBody>
      </p:sp>
      <p:sp>
        <p:nvSpPr>
          <p:cNvPr id="257" name="Google Shape;257;p42"/>
          <p:cNvSpPr txBox="1"/>
          <p:nvPr>
            <p:ph idx="4294967295" type="body"/>
          </p:nvPr>
        </p:nvSpPr>
        <p:spPr>
          <a:xfrm>
            <a:off x="542250" y="2115165"/>
            <a:ext cx="3635700" cy="1919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Jobs Reviewed Over Time</a:t>
            </a:r>
            <a:endParaRPr sz="2100"/>
          </a:p>
          <a:p>
            <a:pPr indent="-361950" lvl="0" marL="457200" rtl="0" algn="l">
              <a:spcBef>
                <a:spcPts val="0"/>
              </a:spcBef>
              <a:spcAft>
                <a:spcPts val="0"/>
              </a:spcAft>
              <a:buSzPts val="2100"/>
              <a:buChar char="●"/>
            </a:pPr>
            <a:r>
              <a:rPr lang="en" sz="2100"/>
              <a:t>Throughput Analysis</a:t>
            </a:r>
            <a:endParaRPr sz="2100"/>
          </a:p>
          <a:p>
            <a:pPr indent="-361950" lvl="0" marL="457200" rtl="0" algn="l">
              <a:spcBef>
                <a:spcPts val="0"/>
              </a:spcBef>
              <a:spcAft>
                <a:spcPts val="0"/>
              </a:spcAft>
              <a:buSzPts val="2100"/>
              <a:buChar char="●"/>
            </a:pPr>
            <a:r>
              <a:rPr lang="en" sz="2100"/>
              <a:t>Language Share Analysis</a:t>
            </a:r>
            <a:endParaRPr sz="2100"/>
          </a:p>
          <a:p>
            <a:pPr indent="-361950" lvl="0" marL="457200" rtl="0" algn="l">
              <a:spcBef>
                <a:spcPts val="0"/>
              </a:spcBef>
              <a:spcAft>
                <a:spcPts val="0"/>
              </a:spcAft>
              <a:buSzPts val="2100"/>
              <a:buChar char="●"/>
            </a:pPr>
            <a:r>
              <a:rPr lang="en" sz="2100"/>
              <a:t>Duplicate Rows Detection</a:t>
            </a:r>
            <a:endParaRPr sz="2100"/>
          </a:p>
        </p:txBody>
      </p:sp>
      <p:grpSp>
        <p:nvGrpSpPr>
          <p:cNvPr id="258" name="Google Shape;258;p42"/>
          <p:cNvGrpSpPr/>
          <p:nvPr/>
        </p:nvGrpSpPr>
        <p:grpSpPr>
          <a:xfrm>
            <a:off x="4858186" y="1304871"/>
            <a:ext cx="3671285" cy="3340214"/>
            <a:chOff x="3320450" y="1304875"/>
            <a:chExt cx="2632500" cy="3416400"/>
          </a:xfrm>
        </p:grpSpPr>
        <p:sp>
          <p:nvSpPr>
            <p:cNvPr id="259" name="Google Shape;259;p42"/>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2"/>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42"/>
          <p:cNvSpPr txBox="1"/>
          <p:nvPr>
            <p:ph idx="4294967295" type="body"/>
          </p:nvPr>
        </p:nvSpPr>
        <p:spPr>
          <a:xfrm>
            <a:off x="4953655" y="1254938"/>
            <a:ext cx="3478800" cy="4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Investigating Metric Spike</a:t>
            </a:r>
            <a:endParaRPr sz="2500">
              <a:solidFill>
                <a:schemeClr val="lt1"/>
              </a:solidFill>
            </a:endParaRPr>
          </a:p>
        </p:txBody>
      </p:sp>
      <p:sp>
        <p:nvSpPr>
          <p:cNvPr id="262" name="Google Shape;262;p42"/>
          <p:cNvSpPr txBox="1"/>
          <p:nvPr>
            <p:ph idx="4294967295" type="body"/>
          </p:nvPr>
        </p:nvSpPr>
        <p:spPr>
          <a:xfrm>
            <a:off x="4858050" y="1838150"/>
            <a:ext cx="3671400" cy="2732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Weekly User Engagement</a:t>
            </a:r>
            <a:endParaRPr sz="2100"/>
          </a:p>
          <a:p>
            <a:pPr indent="-361950" lvl="0" marL="457200" rtl="0" algn="l">
              <a:spcBef>
                <a:spcPts val="0"/>
              </a:spcBef>
              <a:spcAft>
                <a:spcPts val="0"/>
              </a:spcAft>
              <a:buSzPts val="2100"/>
              <a:buChar char="●"/>
            </a:pPr>
            <a:r>
              <a:rPr lang="en" sz="2100"/>
              <a:t>User Growth Analysis</a:t>
            </a:r>
            <a:endParaRPr sz="2100"/>
          </a:p>
          <a:p>
            <a:pPr indent="-361950" lvl="0" marL="457200" rtl="0" algn="l">
              <a:spcBef>
                <a:spcPts val="0"/>
              </a:spcBef>
              <a:spcAft>
                <a:spcPts val="0"/>
              </a:spcAft>
              <a:buSzPts val="2100"/>
              <a:buChar char="●"/>
            </a:pPr>
            <a:r>
              <a:rPr lang="en" sz="2100"/>
              <a:t>Weekly Retention Analysis</a:t>
            </a:r>
            <a:endParaRPr sz="2100"/>
          </a:p>
          <a:p>
            <a:pPr indent="-361950" lvl="0" marL="457200" rtl="0" algn="l">
              <a:spcBef>
                <a:spcPts val="0"/>
              </a:spcBef>
              <a:spcAft>
                <a:spcPts val="0"/>
              </a:spcAft>
              <a:buSzPts val="2100"/>
              <a:buChar char="●"/>
            </a:pPr>
            <a:r>
              <a:rPr lang="en" sz="2100"/>
              <a:t>Weekly Engagement Per Device</a:t>
            </a:r>
            <a:endParaRPr sz="2100"/>
          </a:p>
          <a:p>
            <a:pPr indent="-361950" lvl="0" marL="457200" rtl="0" algn="l">
              <a:spcBef>
                <a:spcPts val="0"/>
              </a:spcBef>
              <a:spcAft>
                <a:spcPts val="0"/>
              </a:spcAft>
              <a:buSzPts val="2100"/>
              <a:buChar char="●"/>
            </a:pPr>
            <a:r>
              <a:rPr lang="en" sz="2100"/>
              <a:t>Email Engagement Analysis</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90750" y="156800"/>
            <a:ext cx="8090100" cy="67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Job Data Analysis</a:t>
            </a:r>
            <a:endParaRPr sz="4400"/>
          </a:p>
        </p:txBody>
      </p:sp>
      <p:sp>
        <p:nvSpPr>
          <p:cNvPr id="268" name="Google Shape;268;p43"/>
          <p:cNvSpPr txBox="1"/>
          <p:nvPr/>
        </p:nvSpPr>
        <p:spPr>
          <a:xfrm>
            <a:off x="107550" y="831200"/>
            <a:ext cx="89289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A. Jobs Reviewed Over Time:</a:t>
            </a:r>
            <a:r>
              <a:rPr lang="en" sz="1800">
                <a:solidFill>
                  <a:schemeClr val="lt1"/>
                </a:solidFill>
                <a:latin typeface="Average"/>
                <a:ea typeface="Average"/>
                <a:cs typeface="Average"/>
                <a:sym typeface="Average"/>
              </a:rPr>
              <a:t> Write an SQL query to calculate the number of jobs reviewed per hour for each day in November 2020.</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p:txBody>
      </p:sp>
      <p:sp>
        <p:nvSpPr>
          <p:cNvPr id="269" name="Google Shape;269;p43"/>
          <p:cNvSpPr txBox="1"/>
          <p:nvPr/>
        </p:nvSpPr>
        <p:spPr>
          <a:xfrm>
            <a:off x="230850" y="1450400"/>
            <a:ext cx="8805600" cy="3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Average"/>
                <a:ea typeface="Average"/>
                <a:cs typeface="Average"/>
                <a:sym typeface="Average"/>
              </a:rPr>
              <a:t>Data Retrieval</a:t>
            </a:r>
            <a:r>
              <a:rPr lang="en" sz="1300">
                <a:solidFill>
                  <a:schemeClr val="lt1"/>
                </a:solidFill>
                <a:latin typeface="Average"/>
                <a:ea typeface="Average"/>
                <a:cs typeface="Average"/>
                <a:sym typeface="Average"/>
              </a:rPr>
              <a:t>: The first SELECT * FROM job_data retrieves all records from the job_data table, providing a general view of the data.</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Nested Query Calculation: </a:t>
            </a:r>
            <a:r>
              <a:rPr lang="en" sz="1300">
                <a:solidFill>
                  <a:schemeClr val="lt1"/>
                </a:solidFill>
                <a:latin typeface="Average"/>
                <a:ea typeface="Average"/>
                <a:cs typeface="Average"/>
                <a:sym typeface="Average"/>
              </a:rPr>
              <a:t>In the nested query, for each day (ds) in November (filtered by WHERE MONTH(ds) = 11), the query calculates two key metrics:</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lang="en" sz="1300">
                <a:solidFill>
                  <a:schemeClr val="lt1"/>
                </a:solidFill>
                <a:latin typeface="Average"/>
                <a:ea typeface="Average"/>
                <a:cs typeface="Average"/>
                <a:sym typeface="Average"/>
              </a:rPr>
              <a:t>t: The number of jobs reviewed per hour by multiplying the count of job_id by 3600 and dividing it by the total time spent on those jobs.</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lang="en" sz="1300">
                <a:solidFill>
                  <a:schemeClr val="lt1"/>
                </a:solidFill>
                <a:latin typeface="Average"/>
                <a:ea typeface="Average"/>
                <a:cs typeface="Average"/>
                <a:sym typeface="Average"/>
              </a:rPr>
              <a:t>p: The number of jobs reviewed per second, calculated by dividing the count of job_id by the total time spent.</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Data Aggregation: </a:t>
            </a:r>
            <a:r>
              <a:rPr lang="en" sz="1300">
                <a:solidFill>
                  <a:schemeClr val="lt1"/>
                </a:solidFill>
                <a:latin typeface="Average"/>
                <a:ea typeface="Average"/>
                <a:cs typeface="Average"/>
                <a:sym typeface="Average"/>
              </a:rPr>
              <a:t>The inner query groups the results by ds (each day), which allows calculating the number of jobs reviewed per hour and per second for each day in November.</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Averaging Results: </a:t>
            </a:r>
            <a:r>
              <a:rPr lang="en" sz="1300">
                <a:solidFill>
                  <a:schemeClr val="lt1"/>
                </a:solidFill>
                <a:latin typeface="Average"/>
                <a:ea typeface="Average"/>
                <a:cs typeface="Average"/>
                <a:sym typeface="Average"/>
              </a:rPr>
              <a:t>The outer query takes the average (AVG) of the daily job review rates (t for per-hour and p for per-second) across the entire month.</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Final Output:</a:t>
            </a:r>
            <a:r>
              <a:rPr lang="en" sz="1300">
                <a:solidFill>
                  <a:schemeClr val="lt1"/>
                </a:solidFill>
                <a:latin typeface="Average"/>
                <a:ea typeface="Average"/>
                <a:cs typeface="Average"/>
                <a:sym typeface="Average"/>
              </a:rPr>
              <a:t> The result provides the average number of jobs reviewed per day per hour (avg_jobs_reviewed_per_day_per_hour) and per second (avg_jobs_reviewed_per_day_per_second) for November.</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nvSpPr>
        <p:spPr>
          <a:xfrm>
            <a:off x="127525" y="162050"/>
            <a:ext cx="4058400" cy="41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Code:</a:t>
            </a:r>
            <a:endParaRPr b="1"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SELECT * FROM job_data;</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SELECT</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AVG(t) AS 'avg_jobs_reviewed_per_day_per_hour',</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AVG(p) AS 'avg_jobs_reviewed_per_day_per_second'</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FROM</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SELECT</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ds,</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((COUNT(job_id) * 3600) / SUM(time_spent)) AS t,</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(COUNT(job_id) / SUM(time_spent)) AS p</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FROM</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job_data</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WHERE</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MONTH(ds) = 11</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GROUP BY ds</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 a;</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sp>
        <p:nvSpPr>
          <p:cNvPr id="275" name="Google Shape;275;p44"/>
          <p:cNvSpPr txBox="1"/>
          <p:nvPr/>
        </p:nvSpPr>
        <p:spPr>
          <a:xfrm>
            <a:off x="4462150" y="2339150"/>
            <a:ext cx="4597500" cy="24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Insight:</a:t>
            </a:r>
            <a:endParaRPr b="1"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In the query, we are figured out how fast jobs were being reviewed in November by</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calculating the average number of jobs finished in an hour and a second for each day of the</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month. So the output for avg_jobs_reviewed_per_day_per_hour is 126.18048333 and</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avg_jobs_reviewed_per_day_per_second is 0.03505000</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pic>
        <p:nvPicPr>
          <p:cNvPr id="276" name="Google Shape;276;p44"/>
          <p:cNvPicPr preferRelativeResize="0"/>
          <p:nvPr/>
        </p:nvPicPr>
        <p:blipFill>
          <a:blip r:embed="rId3">
            <a:alphaModFix/>
          </a:blip>
          <a:stretch>
            <a:fillRect/>
          </a:stretch>
        </p:blipFill>
        <p:spPr>
          <a:xfrm>
            <a:off x="4462150" y="895500"/>
            <a:ext cx="4464299" cy="1095375"/>
          </a:xfrm>
          <a:prstGeom prst="rect">
            <a:avLst/>
          </a:prstGeom>
          <a:noFill/>
          <a:ln>
            <a:noFill/>
          </a:ln>
        </p:spPr>
      </p:pic>
      <p:sp>
        <p:nvSpPr>
          <p:cNvPr id="277" name="Google Shape;277;p44"/>
          <p:cNvSpPr txBox="1"/>
          <p:nvPr/>
        </p:nvSpPr>
        <p:spPr>
          <a:xfrm>
            <a:off x="4515400" y="361775"/>
            <a:ext cx="20274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Output</a:t>
            </a:r>
            <a:r>
              <a:rPr lang="en" sz="1800">
                <a:solidFill>
                  <a:schemeClr val="lt1"/>
                </a:solidFill>
                <a:latin typeface="Average"/>
                <a:ea typeface="Average"/>
                <a:cs typeface="Average"/>
                <a:sym typeface="Average"/>
              </a:rPr>
              <a:t>:</a:t>
            </a:r>
            <a:endParaRPr sz="1800">
              <a:solidFill>
                <a:schemeClr val="lt1"/>
              </a:solidFill>
              <a:latin typeface="Average"/>
              <a:ea typeface="Average"/>
              <a:cs typeface="Average"/>
              <a:sym typeface="Averag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45"/>
          <p:cNvSpPr txBox="1"/>
          <p:nvPr/>
        </p:nvSpPr>
        <p:spPr>
          <a:xfrm>
            <a:off x="107550" y="92125"/>
            <a:ext cx="8928900" cy="9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Average"/>
                <a:ea typeface="Average"/>
                <a:cs typeface="Average"/>
                <a:sym typeface="Average"/>
              </a:rPr>
              <a:t>B. Throughput Analysis: </a:t>
            </a:r>
            <a:r>
              <a:rPr lang="en" sz="1700">
                <a:solidFill>
                  <a:schemeClr val="dk2"/>
                </a:solidFill>
                <a:latin typeface="Average"/>
                <a:ea typeface="Average"/>
                <a:cs typeface="Average"/>
                <a:sym typeface="Average"/>
              </a:rPr>
              <a:t>Write an SQL query to calculate the 7-day rolling average of throughput. Also, explain why you prefer using the daily metric or the 7-day rolling average for throughput.</a:t>
            </a:r>
            <a:endParaRPr sz="1700">
              <a:solidFill>
                <a:schemeClr val="dk2"/>
              </a:solidFill>
              <a:latin typeface="Average"/>
              <a:ea typeface="Average"/>
              <a:cs typeface="Average"/>
              <a:sym typeface="Average"/>
            </a:endParaRPr>
          </a:p>
          <a:p>
            <a:pPr indent="0" lvl="0" marL="0" rtl="0" algn="l">
              <a:spcBef>
                <a:spcPts val="0"/>
              </a:spcBef>
              <a:spcAft>
                <a:spcPts val="0"/>
              </a:spcAft>
              <a:buNone/>
            </a:pPr>
            <a:r>
              <a:t/>
            </a:r>
            <a:endParaRPr b="1" sz="1700">
              <a:solidFill>
                <a:schemeClr val="dk2"/>
              </a:solidFill>
              <a:latin typeface="Average"/>
              <a:ea typeface="Average"/>
              <a:cs typeface="Average"/>
              <a:sym typeface="Average"/>
            </a:endParaRPr>
          </a:p>
        </p:txBody>
      </p:sp>
      <p:sp>
        <p:nvSpPr>
          <p:cNvPr id="283" name="Google Shape;283;p45"/>
          <p:cNvSpPr txBox="1"/>
          <p:nvPr/>
        </p:nvSpPr>
        <p:spPr>
          <a:xfrm>
            <a:off x="169200" y="961000"/>
            <a:ext cx="8805600" cy="40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Average"/>
                <a:ea typeface="Average"/>
                <a:cs typeface="Average"/>
                <a:sym typeface="Average"/>
              </a:rPr>
              <a:t>This query calculates </a:t>
            </a:r>
            <a:r>
              <a:rPr b="1" lang="en" sz="1300">
                <a:solidFill>
                  <a:schemeClr val="dk2"/>
                </a:solidFill>
                <a:latin typeface="Average"/>
                <a:ea typeface="Average"/>
                <a:cs typeface="Average"/>
                <a:sym typeface="Average"/>
              </a:rPr>
              <a:t>throughput</a:t>
            </a:r>
            <a:r>
              <a:rPr lang="en" sz="1300">
                <a:solidFill>
                  <a:schemeClr val="dk2"/>
                </a:solidFill>
                <a:latin typeface="Average"/>
                <a:ea typeface="Average"/>
                <a:cs typeface="Average"/>
                <a:sym typeface="Average"/>
              </a:rPr>
              <a:t>, which measures the efficiency of job completion over time, both weekly and daily. Here's an explanation:</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b="1" lang="en" sz="1300">
                <a:solidFill>
                  <a:schemeClr val="dk2"/>
                </a:solidFill>
                <a:latin typeface="Average"/>
                <a:ea typeface="Average"/>
                <a:cs typeface="Average"/>
                <a:sym typeface="Average"/>
              </a:rPr>
              <a:t>First Query (Weekly Throughput):</a:t>
            </a:r>
            <a:endParaRPr b="1"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SELECT ROUND(COUNT(event)/SUM(time_spent), 2): This calculates the weekly throughput by dividing the total number of jobs (COUNT(event)) by the total time spent (SUM(time_spent)), rounding the result to two decimal places.</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The result represents how many jobs are completed per unit of time (e.g., per hour or per second) across the entire dataset.</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Output: A single value for "Weekly Throughput," representing the overall efficiency for the whole dataset.</a:t>
            </a:r>
            <a:endParaRPr sz="1300">
              <a:solidFill>
                <a:schemeClr val="dk2"/>
              </a:solidFill>
              <a:latin typeface="Average"/>
              <a:ea typeface="Average"/>
              <a:cs typeface="Average"/>
              <a:sym typeface="Average"/>
            </a:endParaRPr>
          </a:p>
          <a:p>
            <a:pPr indent="0" lvl="0" marL="0" rtl="0" algn="l">
              <a:spcBef>
                <a:spcPts val="0"/>
              </a:spcBef>
              <a:spcAft>
                <a:spcPts val="0"/>
              </a:spcAft>
              <a:buNone/>
            </a:pPr>
            <a:r>
              <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b="1" lang="en" sz="1300">
                <a:solidFill>
                  <a:schemeClr val="dk2"/>
                </a:solidFill>
                <a:latin typeface="Average"/>
                <a:ea typeface="Average"/>
                <a:cs typeface="Average"/>
                <a:sym typeface="Average"/>
              </a:rPr>
              <a:t>Second Query (Daily Throughput):</a:t>
            </a:r>
            <a:endParaRPr b="1"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SELECT ds AS Dates: The ds column represents the date. This query will show the throughput for each individual day.</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ROUND(COUNT(event)/SUM(time_spent), 2): For each date (ds), it calculates the daily throughput by dividing the total number of jobs (COUNT(event)) by the total time spent (SUM(time_spent)) on that day, rounding the result to two decimal places.</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GROUP BY ds: The query groups the data by each day (ds) to calculate the throughput for each day separately.</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ORDER BY ds: The query sorts the results by date to show the daily throughput in chronological order.</a:t>
            </a:r>
            <a:endParaRPr sz="1300">
              <a:solidFill>
                <a:schemeClr val="dk2"/>
              </a:solidFill>
              <a:latin typeface="Average"/>
              <a:ea typeface="Average"/>
              <a:cs typeface="Average"/>
              <a:sym typeface="Average"/>
            </a:endParaRPr>
          </a:p>
          <a:p>
            <a:pPr indent="0" lvl="0" marL="0" rtl="0" algn="l">
              <a:spcBef>
                <a:spcPts val="0"/>
              </a:spcBef>
              <a:spcAft>
                <a:spcPts val="0"/>
              </a:spcAft>
              <a:buNone/>
            </a:pPr>
            <a:r>
              <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b="1" lang="en" sz="1300">
                <a:solidFill>
                  <a:schemeClr val="dk2"/>
                </a:solidFill>
                <a:latin typeface="Average"/>
                <a:ea typeface="Average"/>
                <a:cs typeface="Average"/>
                <a:sym typeface="Average"/>
              </a:rPr>
              <a:t>Final Output:</a:t>
            </a:r>
            <a:endParaRPr b="1"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The first query provides a weekly throughput metric across the entire dataset.</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The second query breaks down throughput for each day, giving a daily view of how efficiently jobs were completed on a per-day basis.</a:t>
            </a:r>
            <a:endParaRPr sz="1300">
              <a:solidFill>
                <a:schemeClr val="dk2"/>
              </a:solidFill>
              <a:latin typeface="Average"/>
              <a:ea typeface="Average"/>
              <a:cs typeface="Average"/>
              <a:sym typeface="Average"/>
            </a:endParaRPr>
          </a:p>
          <a:p>
            <a:pPr indent="0" lvl="0" marL="0" rtl="0" algn="l">
              <a:spcBef>
                <a:spcPts val="0"/>
              </a:spcBef>
              <a:spcAft>
                <a:spcPts val="0"/>
              </a:spcAft>
              <a:buNone/>
            </a:pPr>
            <a:r>
              <a:t/>
            </a:r>
            <a:endParaRPr sz="1300">
              <a:solidFill>
                <a:schemeClr val="dk2"/>
              </a:solidFill>
              <a:latin typeface="Average"/>
              <a:ea typeface="Average"/>
              <a:cs typeface="Average"/>
              <a:sym typeface="Average"/>
            </a:endParaRPr>
          </a:p>
          <a:p>
            <a:pPr indent="0" lvl="0" marL="0" rtl="0" algn="l">
              <a:spcBef>
                <a:spcPts val="0"/>
              </a:spcBef>
              <a:spcAft>
                <a:spcPts val="0"/>
              </a:spcAft>
              <a:buNone/>
            </a:pPr>
            <a:r>
              <a:t/>
            </a:r>
            <a:endParaRPr sz="1300">
              <a:solidFill>
                <a:schemeClr val="dk2"/>
              </a:solidFill>
              <a:latin typeface="Average"/>
              <a:ea typeface="Average"/>
              <a:cs typeface="Average"/>
              <a:sym typeface="Averag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46"/>
          <p:cNvSpPr txBox="1"/>
          <p:nvPr/>
        </p:nvSpPr>
        <p:spPr>
          <a:xfrm>
            <a:off x="92850" y="162050"/>
            <a:ext cx="4652400" cy="30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Average"/>
                <a:ea typeface="Average"/>
                <a:cs typeface="Average"/>
                <a:sym typeface="Average"/>
              </a:rPr>
              <a:t>Code:</a:t>
            </a:r>
            <a:endParaRPr b="1" sz="1500">
              <a:solidFill>
                <a:schemeClr val="dk2"/>
              </a:solidFill>
              <a:latin typeface="Average"/>
              <a:ea typeface="Average"/>
              <a:cs typeface="Average"/>
              <a:sym typeface="Average"/>
            </a:endParaRPr>
          </a:p>
          <a:p>
            <a:pPr indent="0" lvl="0" marL="457200" rtl="0" algn="l">
              <a:spcBef>
                <a:spcPts val="0"/>
              </a:spcBef>
              <a:spcAft>
                <a:spcPts val="0"/>
              </a:spcAft>
              <a:buNone/>
            </a:pPr>
            <a:r>
              <a:rPr lang="en" sz="1500">
                <a:solidFill>
                  <a:schemeClr val="dk2"/>
                </a:solidFill>
                <a:latin typeface="Average"/>
                <a:ea typeface="Average"/>
                <a:cs typeface="Average"/>
                <a:sym typeface="Average"/>
              </a:rPr>
              <a:t>SELECT ROUND(COUNT(event)/SUM(time_spent), 2) AS "Weekly Throughput"</a:t>
            </a:r>
            <a:endParaRPr sz="1500">
              <a:solidFill>
                <a:schemeClr val="dk2"/>
              </a:solidFill>
              <a:latin typeface="Average"/>
              <a:ea typeface="Average"/>
              <a:cs typeface="Average"/>
              <a:sym typeface="Average"/>
            </a:endParaRPr>
          </a:p>
          <a:p>
            <a:pPr indent="0" lvl="0" marL="457200" rtl="0" algn="l">
              <a:spcBef>
                <a:spcPts val="0"/>
              </a:spcBef>
              <a:spcAft>
                <a:spcPts val="0"/>
              </a:spcAft>
              <a:buNone/>
            </a:pPr>
            <a:r>
              <a:rPr lang="en" sz="1500">
                <a:solidFill>
                  <a:schemeClr val="dk2"/>
                </a:solidFill>
                <a:latin typeface="Average"/>
                <a:ea typeface="Average"/>
                <a:cs typeface="Average"/>
                <a:sym typeface="Average"/>
              </a:rPr>
              <a:t>FROM job_data;</a:t>
            </a:r>
            <a:endParaRPr sz="1500">
              <a:solidFill>
                <a:schemeClr val="dk2"/>
              </a:solidFill>
              <a:latin typeface="Average"/>
              <a:ea typeface="Average"/>
              <a:cs typeface="Average"/>
              <a:sym typeface="Average"/>
            </a:endParaRPr>
          </a:p>
          <a:p>
            <a:pPr indent="0" lvl="0" marL="457200" rtl="0" algn="l">
              <a:spcBef>
                <a:spcPts val="0"/>
              </a:spcBef>
              <a:spcAft>
                <a:spcPts val="0"/>
              </a:spcAft>
              <a:buNone/>
            </a:pPr>
            <a:r>
              <a:rPr lang="en" sz="1500">
                <a:solidFill>
                  <a:schemeClr val="dk2"/>
                </a:solidFill>
                <a:latin typeface="Average"/>
                <a:ea typeface="Average"/>
                <a:cs typeface="Average"/>
                <a:sym typeface="Average"/>
              </a:rPr>
              <a:t>SELECT ds AS Dates, ROUND(COUNT(event)/SUM(time_spent), 2) AS "Daily</a:t>
            </a:r>
            <a:endParaRPr sz="1500">
              <a:solidFill>
                <a:schemeClr val="dk2"/>
              </a:solidFill>
              <a:latin typeface="Average"/>
              <a:ea typeface="Average"/>
              <a:cs typeface="Average"/>
              <a:sym typeface="Average"/>
            </a:endParaRPr>
          </a:p>
          <a:p>
            <a:pPr indent="0" lvl="0" marL="457200" rtl="0" algn="l">
              <a:spcBef>
                <a:spcPts val="0"/>
              </a:spcBef>
              <a:spcAft>
                <a:spcPts val="0"/>
              </a:spcAft>
              <a:buNone/>
            </a:pPr>
            <a:r>
              <a:rPr lang="en" sz="1500">
                <a:solidFill>
                  <a:schemeClr val="dk2"/>
                </a:solidFill>
                <a:latin typeface="Average"/>
                <a:ea typeface="Average"/>
                <a:cs typeface="Average"/>
                <a:sym typeface="Average"/>
              </a:rPr>
              <a:t>Throughput" FROM job_data</a:t>
            </a:r>
            <a:endParaRPr sz="1500">
              <a:solidFill>
                <a:schemeClr val="dk2"/>
              </a:solidFill>
              <a:latin typeface="Average"/>
              <a:ea typeface="Average"/>
              <a:cs typeface="Average"/>
              <a:sym typeface="Average"/>
            </a:endParaRPr>
          </a:p>
          <a:p>
            <a:pPr indent="0" lvl="0" marL="457200" rtl="0" algn="l">
              <a:spcBef>
                <a:spcPts val="0"/>
              </a:spcBef>
              <a:spcAft>
                <a:spcPts val="0"/>
              </a:spcAft>
              <a:buNone/>
            </a:pPr>
            <a:r>
              <a:rPr lang="en" sz="1500">
                <a:solidFill>
                  <a:schemeClr val="dk2"/>
                </a:solidFill>
                <a:latin typeface="Average"/>
                <a:ea typeface="Average"/>
                <a:cs typeface="Average"/>
                <a:sym typeface="Average"/>
              </a:rPr>
              <a:t>GROUP BY ds ORDER BY ds;</a:t>
            </a:r>
            <a:endParaRPr sz="1500">
              <a:solidFill>
                <a:schemeClr val="dk2"/>
              </a:solidFill>
              <a:latin typeface="Average"/>
              <a:ea typeface="Average"/>
              <a:cs typeface="Average"/>
              <a:sym typeface="Average"/>
            </a:endParaRPr>
          </a:p>
          <a:p>
            <a:pPr indent="0" lvl="0" marL="457200" rtl="0" algn="l">
              <a:spcBef>
                <a:spcPts val="0"/>
              </a:spcBef>
              <a:spcAft>
                <a:spcPts val="0"/>
              </a:spcAft>
              <a:buNone/>
            </a:pPr>
            <a:r>
              <a:t/>
            </a:r>
            <a:endParaRPr sz="1500">
              <a:solidFill>
                <a:schemeClr val="dk2"/>
              </a:solidFill>
              <a:latin typeface="Average"/>
              <a:ea typeface="Average"/>
              <a:cs typeface="Average"/>
              <a:sym typeface="Average"/>
            </a:endParaRPr>
          </a:p>
          <a:p>
            <a:pPr indent="0" lvl="0" marL="0" rtl="0" algn="l">
              <a:spcBef>
                <a:spcPts val="0"/>
              </a:spcBef>
              <a:spcAft>
                <a:spcPts val="0"/>
              </a:spcAft>
              <a:buNone/>
            </a:pPr>
            <a:r>
              <a:t/>
            </a:r>
            <a:endParaRPr sz="1500">
              <a:solidFill>
                <a:schemeClr val="dk2"/>
              </a:solidFill>
              <a:latin typeface="Average"/>
              <a:ea typeface="Average"/>
              <a:cs typeface="Average"/>
              <a:sym typeface="Average"/>
            </a:endParaRPr>
          </a:p>
          <a:p>
            <a:pPr indent="0" lvl="0" marL="0" rtl="0" algn="l">
              <a:spcBef>
                <a:spcPts val="0"/>
              </a:spcBef>
              <a:spcAft>
                <a:spcPts val="0"/>
              </a:spcAft>
              <a:buNone/>
            </a:pPr>
            <a:r>
              <a:t/>
            </a:r>
            <a:endParaRPr sz="1500">
              <a:solidFill>
                <a:schemeClr val="dk2"/>
              </a:solidFill>
              <a:latin typeface="Average"/>
              <a:ea typeface="Average"/>
              <a:cs typeface="Average"/>
              <a:sym typeface="Average"/>
            </a:endParaRPr>
          </a:p>
        </p:txBody>
      </p:sp>
      <p:sp>
        <p:nvSpPr>
          <p:cNvPr id="289" name="Google Shape;289;p46"/>
          <p:cNvSpPr txBox="1"/>
          <p:nvPr/>
        </p:nvSpPr>
        <p:spPr>
          <a:xfrm>
            <a:off x="92850" y="3288050"/>
            <a:ext cx="8958300" cy="17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Average"/>
                <a:ea typeface="Average"/>
                <a:cs typeface="Average"/>
                <a:sym typeface="Average"/>
              </a:rPr>
              <a:t>Insight:</a:t>
            </a:r>
            <a:endParaRPr b="1" sz="1500">
              <a:solidFill>
                <a:schemeClr val="dk2"/>
              </a:solidFill>
              <a:latin typeface="Average"/>
              <a:ea typeface="Average"/>
              <a:cs typeface="Average"/>
              <a:sym typeface="Average"/>
            </a:endParaRPr>
          </a:p>
          <a:p>
            <a:pPr indent="0" lvl="0" marL="0" rtl="0" algn="l">
              <a:spcBef>
                <a:spcPts val="0"/>
              </a:spcBef>
              <a:spcAft>
                <a:spcPts val="0"/>
              </a:spcAft>
              <a:buNone/>
            </a:pPr>
            <a:r>
              <a:rPr lang="en" sz="1500">
                <a:solidFill>
                  <a:schemeClr val="dk2"/>
                </a:solidFill>
                <a:latin typeface="Average"/>
                <a:ea typeface="Average"/>
                <a:cs typeface="Average"/>
                <a:sym typeface="Average"/>
              </a:rPr>
              <a:t>In the above query, calculate throughput, which measures how many jobs are completed per unit of time. In the first query, we calculate the weekly throughput by calculating the total number of jobs completed divided by the total time spent on all jobs for an entire week, giving us an output of 0.03. In the next query, we calculate the daily throughput by dividing the number of jobs completed by the total time spent for each day which in turn provides us a daily breakdown of efficiency which is shown in the above output.</a:t>
            </a:r>
            <a:endParaRPr sz="1500">
              <a:solidFill>
                <a:schemeClr val="dk2"/>
              </a:solidFill>
              <a:latin typeface="Average"/>
              <a:ea typeface="Average"/>
              <a:cs typeface="Average"/>
              <a:sym typeface="Average"/>
            </a:endParaRPr>
          </a:p>
          <a:p>
            <a:pPr indent="0" lvl="0" marL="0" rtl="0" algn="l">
              <a:spcBef>
                <a:spcPts val="0"/>
              </a:spcBef>
              <a:spcAft>
                <a:spcPts val="0"/>
              </a:spcAft>
              <a:buNone/>
            </a:pPr>
            <a:r>
              <a:t/>
            </a:r>
            <a:endParaRPr sz="1500">
              <a:solidFill>
                <a:schemeClr val="dk2"/>
              </a:solidFill>
              <a:latin typeface="Average"/>
              <a:ea typeface="Average"/>
              <a:cs typeface="Average"/>
              <a:sym typeface="Average"/>
            </a:endParaRPr>
          </a:p>
          <a:p>
            <a:pPr indent="0" lvl="0" marL="0" rtl="0" algn="l">
              <a:spcBef>
                <a:spcPts val="0"/>
              </a:spcBef>
              <a:spcAft>
                <a:spcPts val="0"/>
              </a:spcAft>
              <a:buNone/>
            </a:pPr>
            <a:r>
              <a:t/>
            </a:r>
            <a:endParaRPr sz="1500">
              <a:solidFill>
                <a:schemeClr val="dk2"/>
              </a:solidFill>
              <a:latin typeface="Average"/>
              <a:ea typeface="Average"/>
              <a:cs typeface="Average"/>
              <a:sym typeface="Average"/>
            </a:endParaRPr>
          </a:p>
        </p:txBody>
      </p:sp>
      <p:sp>
        <p:nvSpPr>
          <p:cNvPr id="290" name="Google Shape;290;p46"/>
          <p:cNvSpPr txBox="1"/>
          <p:nvPr/>
        </p:nvSpPr>
        <p:spPr>
          <a:xfrm>
            <a:off x="4745100" y="82150"/>
            <a:ext cx="20274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Average"/>
                <a:ea typeface="Average"/>
                <a:cs typeface="Average"/>
                <a:sym typeface="Average"/>
              </a:rPr>
              <a:t>Output</a:t>
            </a:r>
            <a:r>
              <a:rPr lang="en" sz="1800">
                <a:solidFill>
                  <a:schemeClr val="dk2"/>
                </a:solidFill>
                <a:latin typeface="Average"/>
                <a:ea typeface="Average"/>
                <a:cs typeface="Average"/>
                <a:sym typeface="Average"/>
              </a:rPr>
              <a:t>:</a:t>
            </a:r>
            <a:endParaRPr sz="1800">
              <a:solidFill>
                <a:schemeClr val="dk2"/>
              </a:solidFill>
              <a:latin typeface="Average"/>
              <a:ea typeface="Average"/>
              <a:cs typeface="Average"/>
              <a:sym typeface="Average"/>
            </a:endParaRPr>
          </a:p>
        </p:txBody>
      </p:sp>
      <p:pic>
        <p:nvPicPr>
          <p:cNvPr id="291" name="Google Shape;291;p46"/>
          <p:cNvPicPr preferRelativeResize="0"/>
          <p:nvPr/>
        </p:nvPicPr>
        <p:blipFill>
          <a:blip r:embed="rId3">
            <a:alphaModFix/>
          </a:blip>
          <a:stretch>
            <a:fillRect/>
          </a:stretch>
        </p:blipFill>
        <p:spPr>
          <a:xfrm>
            <a:off x="5546675" y="461750"/>
            <a:ext cx="2619225" cy="2796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nvSpPr>
        <p:spPr>
          <a:xfrm>
            <a:off x="107550" y="92125"/>
            <a:ext cx="8928900" cy="9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C. Language Share Analysis: </a:t>
            </a:r>
            <a:r>
              <a:rPr lang="en" sz="1800">
                <a:solidFill>
                  <a:schemeClr val="lt1"/>
                </a:solidFill>
                <a:latin typeface="Average"/>
                <a:ea typeface="Average"/>
                <a:cs typeface="Average"/>
                <a:sym typeface="Average"/>
              </a:rPr>
              <a:t>Write an SQL query to calculate the percentage share of each language over the last 30 days.</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b="1" sz="1800">
              <a:solidFill>
                <a:schemeClr val="lt1"/>
              </a:solidFill>
              <a:latin typeface="Average"/>
              <a:ea typeface="Average"/>
              <a:cs typeface="Average"/>
              <a:sym typeface="Average"/>
            </a:endParaRPr>
          </a:p>
          <a:p>
            <a:pPr indent="0" lvl="0" marL="0" rtl="0" algn="l">
              <a:spcBef>
                <a:spcPts val="0"/>
              </a:spcBef>
              <a:spcAft>
                <a:spcPts val="0"/>
              </a:spcAft>
              <a:buNone/>
            </a:pPr>
            <a:r>
              <a:t/>
            </a:r>
            <a:endParaRPr b="1" sz="1700">
              <a:solidFill>
                <a:schemeClr val="lt1"/>
              </a:solidFill>
              <a:latin typeface="Average"/>
              <a:ea typeface="Average"/>
              <a:cs typeface="Average"/>
              <a:sym typeface="Average"/>
            </a:endParaRPr>
          </a:p>
        </p:txBody>
      </p:sp>
      <p:sp>
        <p:nvSpPr>
          <p:cNvPr id="297" name="Google Shape;297;p47"/>
          <p:cNvSpPr txBox="1"/>
          <p:nvPr/>
        </p:nvSpPr>
        <p:spPr>
          <a:xfrm>
            <a:off x="169200" y="961000"/>
            <a:ext cx="8805600" cy="40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Average"/>
                <a:ea typeface="Average"/>
                <a:cs typeface="Average"/>
                <a:sym typeface="Average"/>
              </a:rPr>
              <a:t>This SQL query calculates the percentage of jobs completed in each language relative to the total number of jobs.</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CROSS JOIN:</a:t>
            </a:r>
            <a:r>
              <a:rPr lang="en" sz="1300">
                <a:solidFill>
                  <a:schemeClr val="lt1"/>
                </a:solidFill>
                <a:latin typeface="Average"/>
                <a:ea typeface="Average"/>
                <a:cs typeface="Average"/>
                <a:sym typeface="Average"/>
              </a:rPr>
              <a:t> First, it calculates the total number of jobs in the job_data table (COUNT(*) AS total) and makes this value available for every row using a CROSS JOIN.</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COUNT(*): </a:t>
            </a:r>
            <a:r>
              <a:rPr lang="en" sz="1300">
                <a:solidFill>
                  <a:schemeClr val="lt1"/>
                </a:solidFill>
                <a:latin typeface="Average"/>
                <a:ea typeface="Average"/>
                <a:cs typeface="Average"/>
                <a:sym typeface="Average"/>
              </a:rPr>
              <a:t>For each language, it counts how many jobs were completed.</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ROUND(100 * COUNT(*) / total, 2):</a:t>
            </a:r>
            <a:r>
              <a:rPr lang="en" sz="1300">
                <a:solidFill>
                  <a:schemeClr val="lt1"/>
                </a:solidFill>
                <a:latin typeface="Average"/>
                <a:ea typeface="Average"/>
                <a:cs typeface="Average"/>
                <a:sym typeface="Average"/>
              </a:rPr>
              <a:t> It calculates the percentage share of jobs completed in each language by dividing the language-specific count by the total count, multiplying by 100, and rounding to two decimal places.</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GROUP BY language: </a:t>
            </a:r>
            <a:r>
              <a:rPr lang="en" sz="1300">
                <a:solidFill>
                  <a:schemeClr val="lt1"/>
                </a:solidFill>
                <a:latin typeface="Average"/>
                <a:ea typeface="Average"/>
                <a:cs typeface="Average"/>
                <a:sym typeface="Average"/>
              </a:rPr>
              <a:t>The query groups the data by language to compute percentages for each one.</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Output:</a:t>
            </a:r>
            <a:r>
              <a:rPr lang="en" sz="1300">
                <a:solidFill>
                  <a:schemeClr val="lt1"/>
                </a:solidFill>
                <a:latin typeface="Average"/>
                <a:ea typeface="Average"/>
                <a:cs typeface="Average"/>
                <a:sym typeface="Average"/>
              </a:rPr>
              <a:t> The result shows the language, the percentage of total jobs completed in that language, and the total number of jobs.</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1"/>
          <p:cNvSpPr txBox="1"/>
          <p:nvPr>
            <p:ph idx="1" type="body"/>
          </p:nvPr>
        </p:nvSpPr>
        <p:spPr>
          <a:xfrm>
            <a:off x="311700" y="401725"/>
            <a:ext cx="8520600" cy="41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update my skills in the field of data analytics I </a:t>
            </a:r>
            <a:r>
              <a:rPr lang="en"/>
              <a:t>enrolled</a:t>
            </a:r>
            <a:r>
              <a:rPr lang="en"/>
              <a:t> to the trainity Data Analytics </a:t>
            </a:r>
            <a:r>
              <a:rPr lang="en"/>
              <a:t>course</a:t>
            </a:r>
            <a:r>
              <a:rPr lang="en"/>
              <a:t> were I have gained knowledge on </a:t>
            </a:r>
            <a:r>
              <a:rPr lang="en"/>
              <a:t>excel, python, and statistics. The course has also helped me to increase my knowledge on MySQL and PowerBI.</a:t>
            </a:r>
            <a:endParaRPr/>
          </a:p>
          <a:p>
            <a:pPr indent="0" lvl="0" marL="0" rtl="0" algn="l">
              <a:spcBef>
                <a:spcPts val="1600"/>
              </a:spcBef>
              <a:spcAft>
                <a:spcPts val="0"/>
              </a:spcAft>
              <a:buNone/>
            </a:pPr>
            <a:r>
              <a:rPr lang="en"/>
              <a:t>I am very flexible and ready to adjust in any environment. I am adaptive to work under pressure. I have Leadership Quality with strong influencing skills. I am Team player and Motivator having group dynamics.</a:t>
            </a:r>
            <a:endParaRPr/>
          </a:p>
          <a:p>
            <a:pPr indent="0" lvl="0" marL="0" rtl="0" algn="l">
              <a:spcBef>
                <a:spcPts val="1600"/>
              </a:spcBef>
              <a:spcAft>
                <a:spcPts val="1600"/>
              </a:spcAft>
              <a:buNone/>
            </a:pPr>
            <a:r>
              <a:rPr lang="en"/>
              <a:t>I am looking forward to experience the challenges in the corporate world and to experience how things work in the field of data analytics. I hope I can apply my theoretical knowledge into the practical world.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8"/>
          <p:cNvSpPr txBox="1"/>
          <p:nvPr/>
        </p:nvSpPr>
        <p:spPr>
          <a:xfrm>
            <a:off x="92850" y="162050"/>
            <a:ext cx="4652400" cy="30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Code:</a:t>
            </a:r>
            <a:endParaRPr b="1"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SELECT language AS Languages, </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ROUND(100 * COUNT(*)/total, 2) AS</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Percentage, sub. total</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FROM job_data</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CROSS JOIN </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(SELECT COUNT(*) AS total FROM job_data) AS sub</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rPr lang="en" sz="1500">
                <a:solidFill>
                  <a:schemeClr val="lt1"/>
                </a:solidFill>
                <a:latin typeface="Average"/>
                <a:ea typeface="Average"/>
                <a:cs typeface="Average"/>
                <a:sym typeface="Average"/>
              </a:rPr>
              <a:t>GROUP BY language, sub. total;</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t/>
            </a:r>
            <a:endParaRPr sz="1500">
              <a:solidFill>
                <a:schemeClr val="lt1"/>
              </a:solidFill>
              <a:latin typeface="Average"/>
              <a:ea typeface="Average"/>
              <a:cs typeface="Average"/>
              <a:sym typeface="Average"/>
            </a:endParaRPr>
          </a:p>
          <a:p>
            <a:pPr indent="0" lvl="0" marL="45720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sp>
        <p:nvSpPr>
          <p:cNvPr id="303" name="Google Shape;303;p48"/>
          <p:cNvSpPr txBox="1"/>
          <p:nvPr/>
        </p:nvSpPr>
        <p:spPr>
          <a:xfrm>
            <a:off x="92850" y="3288050"/>
            <a:ext cx="8958300" cy="17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Insight:</a:t>
            </a:r>
            <a:endParaRPr b="1"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In task C we have this query which calculates the percentage of jobs completed in each language relative to the total number of jobs. We can achieve this by counting jobs by language by grouping the data and counting the number of jobs in each group. The result is the percentage of jobs completed in each language alongside the total number of jobs.</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sp>
        <p:nvSpPr>
          <p:cNvPr id="304" name="Google Shape;304;p48"/>
          <p:cNvSpPr txBox="1"/>
          <p:nvPr/>
        </p:nvSpPr>
        <p:spPr>
          <a:xfrm>
            <a:off x="4745100" y="82150"/>
            <a:ext cx="20274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Output</a:t>
            </a:r>
            <a:r>
              <a:rPr lang="en" sz="1800">
                <a:solidFill>
                  <a:schemeClr val="lt1"/>
                </a:solidFill>
                <a:latin typeface="Average"/>
                <a:ea typeface="Average"/>
                <a:cs typeface="Average"/>
                <a:sym typeface="Average"/>
              </a:rPr>
              <a:t>:</a:t>
            </a:r>
            <a:endParaRPr sz="1800">
              <a:solidFill>
                <a:schemeClr val="lt1"/>
              </a:solidFill>
              <a:latin typeface="Average"/>
              <a:ea typeface="Average"/>
              <a:cs typeface="Average"/>
              <a:sym typeface="Average"/>
            </a:endParaRPr>
          </a:p>
        </p:txBody>
      </p:sp>
      <p:pic>
        <p:nvPicPr>
          <p:cNvPr id="305" name="Google Shape;305;p48"/>
          <p:cNvPicPr preferRelativeResize="0"/>
          <p:nvPr/>
        </p:nvPicPr>
        <p:blipFill>
          <a:blip r:embed="rId3">
            <a:alphaModFix/>
          </a:blip>
          <a:stretch>
            <a:fillRect/>
          </a:stretch>
        </p:blipFill>
        <p:spPr>
          <a:xfrm>
            <a:off x="5087400" y="534250"/>
            <a:ext cx="3722851" cy="260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49"/>
          <p:cNvSpPr txBox="1"/>
          <p:nvPr/>
        </p:nvSpPr>
        <p:spPr>
          <a:xfrm>
            <a:off x="107550" y="92125"/>
            <a:ext cx="8928900" cy="6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Average"/>
                <a:ea typeface="Average"/>
                <a:cs typeface="Average"/>
                <a:sym typeface="Average"/>
              </a:rPr>
              <a:t>D. Duplicate Rows Detection:</a:t>
            </a:r>
            <a:endParaRPr b="1" sz="1800">
              <a:solidFill>
                <a:schemeClr val="dk2"/>
              </a:solidFill>
              <a:latin typeface="Average"/>
              <a:ea typeface="Average"/>
              <a:cs typeface="Average"/>
              <a:sym typeface="Average"/>
            </a:endParaRPr>
          </a:p>
          <a:p>
            <a:pPr indent="0" lvl="0" marL="0" rtl="0" algn="l">
              <a:spcBef>
                <a:spcPts val="0"/>
              </a:spcBef>
              <a:spcAft>
                <a:spcPts val="0"/>
              </a:spcAft>
              <a:buNone/>
            </a:pPr>
            <a:r>
              <a:rPr lang="en" sz="1800">
                <a:solidFill>
                  <a:schemeClr val="dk2"/>
                </a:solidFill>
                <a:latin typeface="Average"/>
                <a:ea typeface="Average"/>
                <a:cs typeface="Average"/>
                <a:sym typeface="Average"/>
              </a:rPr>
              <a:t>Write an SQL query to display duplicate rows from the job_data table.</a:t>
            </a:r>
            <a:endParaRPr sz="1800">
              <a:solidFill>
                <a:schemeClr val="dk2"/>
              </a:solidFill>
              <a:latin typeface="Average"/>
              <a:ea typeface="Average"/>
              <a:cs typeface="Average"/>
              <a:sym typeface="Average"/>
            </a:endParaRPr>
          </a:p>
          <a:p>
            <a:pPr indent="0" lvl="0" marL="0" rtl="0" algn="l">
              <a:spcBef>
                <a:spcPts val="0"/>
              </a:spcBef>
              <a:spcAft>
                <a:spcPts val="0"/>
              </a:spcAft>
              <a:buNone/>
            </a:pPr>
            <a:r>
              <a:t/>
            </a:r>
            <a:endParaRPr b="1" sz="1800">
              <a:solidFill>
                <a:schemeClr val="dk2"/>
              </a:solidFill>
              <a:latin typeface="Average"/>
              <a:ea typeface="Average"/>
              <a:cs typeface="Average"/>
              <a:sym typeface="Average"/>
            </a:endParaRPr>
          </a:p>
          <a:p>
            <a:pPr indent="0" lvl="0" marL="0" rtl="0" algn="l">
              <a:spcBef>
                <a:spcPts val="0"/>
              </a:spcBef>
              <a:spcAft>
                <a:spcPts val="0"/>
              </a:spcAft>
              <a:buNone/>
            </a:pPr>
            <a:r>
              <a:t/>
            </a:r>
            <a:endParaRPr b="1" sz="1700">
              <a:solidFill>
                <a:schemeClr val="dk2"/>
              </a:solidFill>
              <a:latin typeface="Average"/>
              <a:ea typeface="Average"/>
              <a:cs typeface="Average"/>
              <a:sym typeface="Average"/>
            </a:endParaRPr>
          </a:p>
        </p:txBody>
      </p:sp>
      <p:sp>
        <p:nvSpPr>
          <p:cNvPr id="311" name="Google Shape;311;p49"/>
          <p:cNvSpPr txBox="1"/>
          <p:nvPr/>
        </p:nvSpPr>
        <p:spPr>
          <a:xfrm>
            <a:off x="160900" y="1020925"/>
            <a:ext cx="39051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Average"/>
                <a:ea typeface="Average"/>
                <a:cs typeface="Average"/>
                <a:sym typeface="Average"/>
              </a:rPr>
              <a:t>Code:</a:t>
            </a:r>
            <a:endParaRPr b="1"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SELECT actor_id, COUNT(*) AS Duplicates FROM job_data</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GROUP BY actor_id HAVING COUNT(*) &gt; 1;</a:t>
            </a:r>
            <a:endParaRPr sz="1300">
              <a:solidFill>
                <a:schemeClr val="dk2"/>
              </a:solidFill>
              <a:latin typeface="Average"/>
              <a:ea typeface="Average"/>
              <a:cs typeface="Average"/>
              <a:sym typeface="Average"/>
            </a:endParaRPr>
          </a:p>
          <a:p>
            <a:pPr indent="0" lvl="0" marL="0" rtl="0" algn="l">
              <a:spcBef>
                <a:spcPts val="0"/>
              </a:spcBef>
              <a:spcAft>
                <a:spcPts val="0"/>
              </a:spcAft>
              <a:buNone/>
            </a:pPr>
            <a:r>
              <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b="1" lang="en" sz="1300">
                <a:solidFill>
                  <a:schemeClr val="dk2"/>
                </a:solidFill>
                <a:latin typeface="Average"/>
                <a:ea typeface="Average"/>
                <a:cs typeface="Average"/>
                <a:sym typeface="Average"/>
              </a:rPr>
              <a:t>Output</a:t>
            </a:r>
            <a:r>
              <a:rPr lang="en" sz="1800">
                <a:solidFill>
                  <a:schemeClr val="dk2"/>
                </a:solidFill>
                <a:latin typeface="Average"/>
                <a:ea typeface="Average"/>
                <a:cs typeface="Average"/>
                <a:sym typeface="Average"/>
              </a:rPr>
              <a:t>:</a:t>
            </a:r>
            <a:endParaRPr sz="1800">
              <a:solidFill>
                <a:schemeClr val="dk2"/>
              </a:solidFill>
              <a:latin typeface="Average"/>
              <a:ea typeface="Average"/>
              <a:cs typeface="Average"/>
              <a:sym typeface="Average"/>
            </a:endParaRPr>
          </a:p>
          <a:p>
            <a:pPr indent="0" lvl="0" marL="0" rtl="0" algn="l">
              <a:spcBef>
                <a:spcPts val="0"/>
              </a:spcBef>
              <a:spcAft>
                <a:spcPts val="0"/>
              </a:spcAft>
              <a:buNone/>
            </a:pPr>
            <a:r>
              <a:t/>
            </a:r>
            <a:endParaRPr sz="1800">
              <a:solidFill>
                <a:schemeClr val="dk2"/>
              </a:solidFill>
              <a:latin typeface="Average"/>
              <a:ea typeface="Average"/>
              <a:cs typeface="Average"/>
              <a:sym typeface="Average"/>
            </a:endParaRPr>
          </a:p>
          <a:p>
            <a:pPr indent="0" lvl="0" marL="0" rtl="0" algn="l">
              <a:spcBef>
                <a:spcPts val="0"/>
              </a:spcBef>
              <a:spcAft>
                <a:spcPts val="0"/>
              </a:spcAft>
              <a:buNone/>
            </a:pPr>
            <a:r>
              <a:t/>
            </a:r>
            <a:endParaRPr sz="1800">
              <a:solidFill>
                <a:schemeClr val="dk2"/>
              </a:solidFill>
              <a:latin typeface="Average"/>
              <a:ea typeface="Average"/>
              <a:cs typeface="Average"/>
              <a:sym typeface="Average"/>
            </a:endParaRPr>
          </a:p>
        </p:txBody>
      </p:sp>
      <p:sp>
        <p:nvSpPr>
          <p:cNvPr id="312" name="Google Shape;312;p49"/>
          <p:cNvSpPr txBox="1"/>
          <p:nvPr/>
        </p:nvSpPr>
        <p:spPr>
          <a:xfrm>
            <a:off x="4627850" y="1020925"/>
            <a:ext cx="39051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Average"/>
                <a:ea typeface="Average"/>
                <a:cs typeface="Average"/>
                <a:sym typeface="Average"/>
              </a:rPr>
              <a:t>Code:</a:t>
            </a:r>
            <a:endParaRPr b="1"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SELECT job_id, COUNT(*) AS Duplicates FROM job_data</a:t>
            </a:r>
            <a:endParaRPr sz="1300">
              <a:solidFill>
                <a:schemeClr val="dk2"/>
              </a:solidFill>
              <a:latin typeface="Average"/>
              <a:ea typeface="Average"/>
              <a:cs typeface="Average"/>
              <a:sym typeface="Average"/>
            </a:endParaRPr>
          </a:p>
          <a:p>
            <a:pPr indent="0" lvl="0" marL="0" rtl="0" algn="l">
              <a:spcBef>
                <a:spcPts val="0"/>
              </a:spcBef>
              <a:spcAft>
                <a:spcPts val="0"/>
              </a:spcAft>
              <a:buNone/>
            </a:pPr>
            <a:r>
              <a:rPr lang="en" sz="1300">
                <a:solidFill>
                  <a:schemeClr val="dk2"/>
                </a:solidFill>
                <a:latin typeface="Average"/>
                <a:ea typeface="Average"/>
                <a:cs typeface="Average"/>
                <a:sym typeface="Average"/>
              </a:rPr>
              <a:t>GROUP BY job_id HAVING COUNT(*) &gt; 1;</a:t>
            </a:r>
            <a:endParaRPr sz="1300">
              <a:solidFill>
                <a:schemeClr val="dk2"/>
              </a:solidFill>
              <a:latin typeface="Average"/>
              <a:ea typeface="Average"/>
              <a:cs typeface="Average"/>
              <a:sym typeface="Average"/>
            </a:endParaRPr>
          </a:p>
          <a:p>
            <a:pPr indent="0" lvl="0" marL="0" rtl="0" algn="l">
              <a:spcBef>
                <a:spcPts val="0"/>
              </a:spcBef>
              <a:spcAft>
                <a:spcPts val="0"/>
              </a:spcAft>
              <a:buNone/>
            </a:pPr>
            <a:r>
              <a:t/>
            </a:r>
            <a:endParaRPr sz="1300">
              <a:solidFill>
                <a:schemeClr val="dk2"/>
              </a:solidFill>
              <a:latin typeface="Average"/>
              <a:ea typeface="Average"/>
              <a:cs typeface="Average"/>
              <a:sym typeface="Average"/>
            </a:endParaRPr>
          </a:p>
          <a:p>
            <a:pPr indent="0" lvl="0" marL="0" rtl="0" algn="l">
              <a:spcBef>
                <a:spcPts val="0"/>
              </a:spcBef>
              <a:spcAft>
                <a:spcPts val="0"/>
              </a:spcAft>
              <a:buNone/>
            </a:pPr>
            <a:r>
              <a:t/>
            </a:r>
            <a:endParaRPr sz="1300">
              <a:solidFill>
                <a:schemeClr val="dk2"/>
              </a:solidFill>
              <a:latin typeface="Average"/>
              <a:ea typeface="Average"/>
              <a:cs typeface="Average"/>
              <a:sym typeface="Average"/>
            </a:endParaRPr>
          </a:p>
          <a:p>
            <a:pPr indent="0" lvl="0" marL="0" rtl="0" algn="l">
              <a:spcBef>
                <a:spcPts val="0"/>
              </a:spcBef>
              <a:spcAft>
                <a:spcPts val="0"/>
              </a:spcAft>
              <a:buNone/>
            </a:pPr>
            <a:r>
              <a:t/>
            </a:r>
            <a:endParaRPr sz="1800">
              <a:solidFill>
                <a:schemeClr val="dk2"/>
              </a:solidFill>
              <a:latin typeface="Average"/>
              <a:ea typeface="Average"/>
              <a:cs typeface="Average"/>
              <a:sym typeface="Average"/>
            </a:endParaRPr>
          </a:p>
          <a:p>
            <a:pPr indent="0" lvl="0" marL="0" rtl="0" algn="l">
              <a:spcBef>
                <a:spcPts val="0"/>
              </a:spcBef>
              <a:spcAft>
                <a:spcPts val="0"/>
              </a:spcAft>
              <a:buNone/>
            </a:pPr>
            <a:r>
              <a:t/>
            </a:r>
            <a:endParaRPr sz="1800">
              <a:solidFill>
                <a:schemeClr val="dk2"/>
              </a:solidFill>
              <a:latin typeface="Average"/>
              <a:ea typeface="Average"/>
              <a:cs typeface="Average"/>
              <a:sym typeface="Average"/>
            </a:endParaRPr>
          </a:p>
        </p:txBody>
      </p:sp>
      <p:pic>
        <p:nvPicPr>
          <p:cNvPr id="313" name="Google Shape;313;p49"/>
          <p:cNvPicPr preferRelativeResize="0"/>
          <p:nvPr/>
        </p:nvPicPr>
        <p:blipFill>
          <a:blip r:embed="rId3">
            <a:alphaModFix/>
          </a:blip>
          <a:stretch>
            <a:fillRect/>
          </a:stretch>
        </p:blipFill>
        <p:spPr>
          <a:xfrm>
            <a:off x="601825" y="2508750"/>
            <a:ext cx="2590800" cy="809625"/>
          </a:xfrm>
          <a:prstGeom prst="rect">
            <a:avLst/>
          </a:prstGeom>
          <a:noFill/>
          <a:ln>
            <a:noFill/>
          </a:ln>
        </p:spPr>
      </p:pic>
      <p:pic>
        <p:nvPicPr>
          <p:cNvPr id="314" name="Google Shape;314;p49"/>
          <p:cNvPicPr preferRelativeResize="0"/>
          <p:nvPr/>
        </p:nvPicPr>
        <p:blipFill>
          <a:blip r:embed="rId4">
            <a:alphaModFix/>
          </a:blip>
          <a:stretch>
            <a:fillRect/>
          </a:stretch>
        </p:blipFill>
        <p:spPr>
          <a:xfrm>
            <a:off x="4859375" y="2508763"/>
            <a:ext cx="2543175" cy="809625"/>
          </a:xfrm>
          <a:prstGeom prst="rect">
            <a:avLst/>
          </a:prstGeom>
          <a:noFill/>
          <a:ln>
            <a:noFill/>
          </a:ln>
        </p:spPr>
      </p:pic>
      <p:sp>
        <p:nvSpPr>
          <p:cNvPr id="315" name="Google Shape;315;p49"/>
          <p:cNvSpPr txBox="1"/>
          <p:nvPr/>
        </p:nvSpPr>
        <p:spPr>
          <a:xfrm>
            <a:off x="430575" y="3787425"/>
            <a:ext cx="77004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Average"/>
                <a:ea typeface="Average"/>
                <a:cs typeface="Average"/>
                <a:sym typeface="Average"/>
              </a:rPr>
              <a:t>Insight:</a:t>
            </a:r>
            <a:endParaRPr b="1" sz="1500">
              <a:solidFill>
                <a:schemeClr val="dk2"/>
              </a:solidFill>
              <a:latin typeface="Average"/>
              <a:ea typeface="Average"/>
              <a:cs typeface="Average"/>
              <a:sym typeface="Average"/>
            </a:endParaRPr>
          </a:p>
          <a:p>
            <a:pPr indent="0" lvl="0" marL="0" rtl="0" algn="l">
              <a:spcBef>
                <a:spcPts val="0"/>
              </a:spcBef>
              <a:spcAft>
                <a:spcPts val="0"/>
              </a:spcAft>
              <a:buNone/>
            </a:pPr>
            <a:r>
              <a:rPr lang="en" sz="1500">
                <a:solidFill>
                  <a:schemeClr val="dk2"/>
                </a:solidFill>
                <a:latin typeface="Average"/>
                <a:ea typeface="Average"/>
                <a:cs typeface="Average"/>
                <a:sym typeface="Average"/>
              </a:rPr>
              <a:t>The above query identifies duplicate records within the job_data table based on the actor_id.</a:t>
            </a:r>
            <a:endParaRPr sz="1500">
              <a:solidFill>
                <a:schemeClr val="dk2"/>
              </a:solidFill>
              <a:latin typeface="Average"/>
              <a:ea typeface="Average"/>
              <a:cs typeface="Average"/>
              <a:sym typeface="Average"/>
            </a:endParaRPr>
          </a:p>
          <a:p>
            <a:pPr indent="0" lvl="0" marL="0" rtl="0" algn="l">
              <a:spcBef>
                <a:spcPts val="0"/>
              </a:spcBef>
              <a:spcAft>
                <a:spcPts val="0"/>
              </a:spcAft>
              <a:buNone/>
            </a:pPr>
            <a:r>
              <a:rPr lang="en" sz="1500">
                <a:solidFill>
                  <a:schemeClr val="dk2"/>
                </a:solidFill>
                <a:latin typeface="Average"/>
                <a:ea typeface="Average"/>
                <a:cs typeface="Average"/>
                <a:sym typeface="Average"/>
              </a:rPr>
              <a:t>Although duplicate values are present in the job_id column also we have a query to identify</a:t>
            </a:r>
            <a:endParaRPr sz="1500">
              <a:solidFill>
                <a:schemeClr val="dk2"/>
              </a:solidFill>
              <a:latin typeface="Average"/>
              <a:ea typeface="Average"/>
              <a:cs typeface="Average"/>
              <a:sym typeface="Average"/>
            </a:endParaRPr>
          </a:p>
          <a:p>
            <a:pPr indent="0" lvl="0" marL="0" rtl="0" algn="l">
              <a:spcBef>
                <a:spcPts val="0"/>
              </a:spcBef>
              <a:spcAft>
                <a:spcPts val="0"/>
              </a:spcAft>
              <a:buNone/>
            </a:pPr>
            <a:r>
              <a:rPr lang="en" sz="1500">
                <a:solidFill>
                  <a:schemeClr val="dk2"/>
                </a:solidFill>
                <a:latin typeface="Average"/>
                <a:ea typeface="Average"/>
                <a:cs typeface="Average"/>
                <a:sym typeface="Average"/>
              </a:rPr>
              <a:t>duplicate values in the job_id column.</a:t>
            </a:r>
            <a:endParaRPr sz="1500">
              <a:solidFill>
                <a:schemeClr val="dk2"/>
              </a:solidFill>
              <a:latin typeface="Average"/>
              <a:ea typeface="Average"/>
              <a:cs typeface="Average"/>
              <a:sym typeface="Average"/>
            </a:endParaRPr>
          </a:p>
          <a:p>
            <a:pPr indent="0" lvl="0" marL="0" rtl="0" algn="l">
              <a:spcBef>
                <a:spcPts val="0"/>
              </a:spcBef>
              <a:spcAft>
                <a:spcPts val="0"/>
              </a:spcAft>
              <a:buNone/>
            </a:pPr>
            <a:r>
              <a:t/>
            </a:r>
            <a:endParaRPr sz="1500">
              <a:solidFill>
                <a:schemeClr val="dk2"/>
              </a:solidFill>
              <a:latin typeface="Average"/>
              <a:ea typeface="Average"/>
              <a:cs typeface="Average"/>
              <a:sym typeface="Averag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90750" y="156800"/>
            <a:ext cx="8090100" cy="67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Investigating Metric Spike</a:t>
            </a:r>
            <a:endParaRPr sz="4400"/>
          </a:p>
        </p:txBody>
      </p:sp>
      <p:sp>
        <p:nvSpPr>
          <p:cNvPr id="321" name="Google Shape;321;p50"/>
          <p:cNvSpPr txBox="1"/>
          <p:nvPr/>
        </p:nvSpPr>
        <p:spPr>
          <a:xfrm>
            <a:off x="107550" y="831200"/>
            <a:ext cx="89289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A. Weekly User Engagement: </a:t>
            </a:r>
            <a:r>
              <a:rPr lang="en" sz="1800">
                <a:solidFill>
                  <a:schemeClr val="lt1"/>
                </a:solidFill>
                <a:latin typeface="Average"/>
                <a:ea typeface="Average"/>
                <a:cs typeface="Average"/>
                <a:sym typeface="Average"/>
              </a:rPr>
              <a:t>Write an SQL query to calculate the weekly user engagement.</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b="1"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p:txBody>
      </p:sp>
      <p:sp>
        <p:nvSpPr>
          <p:cNvPr id="322" name="Google Shape;322;p50"/>
          <p:cNvSpPr txBox="1"/>
          <p:nvPr/>
        </p:nvSpPr>
        <p:spPr>
          <a:xfrm>
            <a:off x="230850" y="1450400"/>
            <a:ext cx="8805600" cy="3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Average"/>
                <a:ea typeface="Average"/>
                <a:cs typeface="Average"/>
                <a:sym typeface="Average"/>
              </a:rPr>
              <a:t>This SQL query calculates weekly user engagement by identifying the number of unique users interacting with a product based on the event type.</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select * from events:</a:t>
            </a:r>
            <a:r>
              <a:rPr lang="en" sz="1300">
                <a:solidFill>
                  <a:schemeClr val="lt1"/>
                </a:solidFill>
                <a:latin typeface="Average"/>
                <a:ea typeface="Average"/>
                <a:cs typeface="Average"/>
                <a:sym typeface="Average"/>
              </a:rPr>
              <a:t> The first query displays all data from the events table.</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extract(week from occurred_at): </a:t>
            </a:r>
            <a:r>
              <a:rPr lang="en" sz="1300">
                <a:solidFill>
                  <a:schemeClr val="lt1"/>
                </a:solidFill>
                <a:latin typeface="Average"/>
                <a:ea typeface="Average"/>
                <a:cs typeface="Average"/>
                <a:sym typeface="Average"/>
              </a:rPr>
              <a:t>This function extracts the week number from the occurred_at timestamp, indicating when the event happened.</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count(distinct user_id):</a:t>
            </a:r>
            <a:r>
              <a:rPr lang="en" sz="1300">
                <a:solidFill>
                  <a:schemeClr val="lt1"/>
                </a:solidFill>
                <a:latin typeface="Average"/>
                <a:ea typeface="Average"/>
                <a:cs typeface="Average"/>
                <a:sym typeface="Average"/>
              </a:rPr>
              <a:t> It counts the number of distinct users (user_id) who have engaged with the product.</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where event_type='engagement':</a:t>
            </a:r>
            <a:r>
              <a:rPr lang="en" sz="1300">
                <a:solidFill>
                  <a:schemeClr val="lt1"/>
                </a:solidFill>
                <a:latin typeface="Average"/>
                <a:ea typeface="Average"/>
                <a:cs typeface="Average"/>
                <a:sym typeface="Average"/>
              </a:rPr>
              <a:t> Filters events to include only those classified as 'engagement'.</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group by week_number:</a:t>
            </a:r>
            <a:r>
              <a:rPr lang="en" sz="1300">
                <a:solidFill>
                  <a:schemeClr val="lt1"/>
                </a:solidFill>
                <a:latin typeface="Average"/>
                <a:ea typeface="Average"/>
                <a:cs typeface="Average"/>
                <a:sym typeface="Average"/>
              </a:rPr>
              <a:t> The results are grouped by week to show engagement for each week. The output provides a count of unique active users per week.</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nvSpPr>
        <p:spPr>
          <a:xfrm>
            <a:off x="111000" y="192000"/>
            <a:ext cx="3126000" cy="22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Code:</a:t>
            </a:r>
            <a:endParaRPr b="1"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 Viewing the table</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select * from events</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#Running the Query</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select extract(week from occurred_at) as week_number,</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count(distinct user_id) as active_user</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from events</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where event_type='engagement'</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group by week_number</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sp>
        <p:nvSpPr>
          <p:cNvPr id="328" name="Google Shape;328;p51"/>
          <p:cNvSpPr txBox="1"/>
          <p:nvPr/>
        </p:nvSpPr>
        <p:spPr>
          <a:xfrm>
            <a:off x="91050" y="2928525"/>
            <a:ext cx="3165900" cy="17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verage"/>
                <a:ea typeface="Average"/>
                <a:cs typeface="Average"/>
                <a:sym typeface="Average"/>
              </a:rPr>
              <a:t>Insights:</a:t>
            </a:r>
            <a:endParaRPr b="1"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The provided SQL query calculates the number of unique users engaging with a product weekly.</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The week where the active users were highest is the 30th week with 1467 active users</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pic>
        <p:nvPicPr>
          <p:cNvPr id="329" name="Google Shape;329;p51"/>
          <p:cNvPicPr preferRelativeResize="0"/>
          <p:nvPr/>
        </p:nvPicPr>
        <p:blipFill>
          <a:blip r:embed="rId3">
            <a:alphaModFix/>
          </a:blip>
          <a:stretch>
            <a:fillRect/>
          </a:stretch>
        </p:blipFill>
        <p:spPr>
          <a:xfrm>
            <a:off x="3359450" y="342300"/>
            <a:ext cx="5602201" cy="3594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52"/>
          <p:cNvSpPr txBox="1"/>
          <p:nvPr/>
        </p:nvSpPr>
        <p:spPr>
          <a:xfrm>
            <a:off x="107550" y="92125"/>
            <a:ext cx="89289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Average"/>
                <a:ea typeface="Average"/>
                <a:cs typeface="Average"/>
                <a:sym typeface="Average"/>
              </a:rPr>
              <a:t>B. User Growth Analysis:</a:t>
            </a:r>
            <a:r>
              <a:rPr lang="en" sz="1800">
                <a:solidFill>
                  <a:schemeClr val="dk2"/>
                </a:solidFill>
                <a:latin typeface="Average"/>
                <a:ea typeface="Average"/>
                <a:cs typeface="Average"/>
                <a:sym typeface="Average"/>
              </a:rPr>
              <a:t> Write an SQL query to calculate the user growth for the product.</a:t>
            </a:r>
            <a:endParaRPr b="1" sz="1800">
              <a:solidFill>
                <a:schemeClr val="dk2"/>
              </a:solidFill>
              <a:latin typeface="Average"/>
              <a:ea typeface="Average"/>
              <a:cs typeface="Average"/>
              <a:sym typeface="Average"/>
            </a:endParaRPr>
          </a:p>
          <a:p>
            <a:pPr indent="0" lvl="0" marL="0" rtl="0" algn="l">
              <a:spcBef>
                <a:spcPts val="0"/>
              </a:spcBef>
              <a:spcAft>
                <a:spcPts val="0"/>
              </a:spcAft>
              <a:buNone/>
            </a:pPr>
            <a:r>
              <a:t/>
            </a:r>
            <a:endParaRPr b="1" sz="1700">
              <a:solidFill>
                <a:schemeClr val="dk2"/>
              </a:solidFill>
              <a:latin typeface="Average"/>
              <a:ea typeface="Average"/>
              <a:cs typeface="Average"/>
              <a:sym typeface="Average"/>
            </a:endParaRPr>
          </a:p>
        </p:txBody>
      </p:sp>
      <p:sp>
        <p:nvSpPr>
          <p:cNvPr id="335" name="Google Shape;335;p52"/>
          <p:cNvSpPr txBox="1"/>
          <p:nvPr/>
        </p:nvSpPr>
        <p:spPr>
          <a:xfrm>
            <a:off x="169200" y="961000"/>
            <a:ext cx="4036500" cy="40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Average"/>
                <a:ea typeface="Average"/>
                <a:cs typeface="Average"/>
                <a:sym typeface="Average"/>
              </a:rPr>
              <a:t>We have tried to analyze the user growth in the above SQL query. From the output, we can see</a:t>
            </a:r>
            <a:endParaRPr sz="1500">
              <a:solidFill>
                <a:schemeClr val="dk2"/>
              </a:solidFill>
              <a:latin typeface="Average"/>
              <a:ea typeface="Average"/>
              <a:cs typeface="Average"/>
              <a:sym typeface="Average"/>
            </a:endParaRPr>
          </a:p>
          <a:p>
            <a:pPr indent="0" lvl="0" marL="0" rtl="0" algn="l">
              <a:spcBef>
                <a:spcPts val="0"/>
              </a:spcBef>
              <a:spcAft>
                <a:spcPts val="0"/>
              </a:spcAft>
              <a:buNone/>
            </a:pPr>
            <a:r>
              <a:rPr lang="en" sz="1500">
                <a:solidFill>
                  <a:schemeClr val="dk2"/>
                </a:solidFill>
                <a:latin typeface="Average"/>
                <a:ea typeface="Average"/>
                <a:cs typeface="Average"/>
                <a:sym typeface="Average"/>
              </a:rPr>
              <a:t>that the highest user growth percentage was in July 2013 at 33.33 percent, with a user growth</a:t>
            </a:r>
            <a:endParaRPr sz="1500">
              <a:solidFill>
                <a:schemeClr val="dk2"/>
              </a:solidFill>
              <a:latin typeface="Average"/>
              <a:ea typeface="Average"/>
              <a:cs typeface="Average"/>
              <a:sym typeface="Average"/>
            </a:endParaRPr>
          </a:p>
          <a:p>
            <a:pPr indent="0" lvl="0" marL="0" rtl="0" algn="l">
              <a:spcBef>
                <a:spcPts val="0"/>
              </a:spcBef>
              <a:spcAft>
                <a:spcPts val="0"/>
              </a:spcAft>
              <a:buNone/>
            </a:pPr>
            <a:r>
              <a:rPr lang="en" sz="1500">
                <a:solidFill>
                  <a:schemeClr val="dk2"/>
                </a:solidFill>
                <a:latin typeface="Average"/>
                <a:ea typeface="Average"/>
                <a:cs typeface="Average"/>
                <a:sym typeface="Average"/>
              </a:rPr>
              <a:t>71. But if we observe the user growth column the highest user growth is in July 2014 with 124</a:t>
            </a:r>
            <a:endParaRPr sz="1500">
              <a:solidFill>
                <a:schemeClr val="dk2"/>
              </a:solidFill>
              <a:latin typeface="Average"/>
              <a:ea typeface="Average"/>
              <a:cs typeface="Average"/>
              <a:sym typeface="Average"/>
            </a:endParaRPr>
          </a:p>
          <a:p>
            <a:pPr indent="0" lvl="0" marL="0" rtl="0" algn="l">
              <a:spcBef>
                <a:spcPts val="0"/>
              </a:spcBef>
              <a:spcAft>
                <a:spcPts val="0"/>
              </a:spcAft>
              <a:buNone/>
            </a:pPr>
            <a:r>
              <a:rPr lang="en" sz="1500">
                <a:solidFill>
                  <a:schemeClr val="dk2"/>
                </a:solidFill>
                <a:latin typeface="Average"/>
                <a:ea typeface="Average"/>
                <a:cs typeface="Average"/>
                <a:sym typeface="Average"/>
              </a:rPr>
              <a:t>user growth. Since we are comparing the present month's user growth with the previous month the highest percentage remains for July 2013 since in the previous month there was a loss of one user.</a:t>
            </a:r>
            <a:endParaRPr sz="1500">
              <a:solidFill>
                <a:schemeClr val="dk2"/>
              </a:solidFill>
              <a:latin typeface="Average"/>
              <a:ea typeface="Average"/>
              <a:cs typeface="Average"/>
              <a:sym typeface="Average"/>
            </a:endParaRPr>
          </a:p>
          <a:p>
            <a:pPr indent="0" lvl="0" marL="0" rtl="0" algn="l">
              <a:spcBef>
                <a:spcPts val="0"/>
              </a:spcBef>
              <a:spcAft>
                <a:spcPts val="0"/>
              </a:spcAft>
              <a:buNone/>
            </a:pPr>
            <a:r>
              <a:t/>
            </a:r>
            <a:endParaRPr sz="1500">
              <a:solidFill>
                <a:schemeClr val="dk2"/>
              </a:solidFill>
              <a:latin typeface="Average"/>
              <a:ea typeface="Average"/>
              <a:cs typeface="Average"/>
              <a:sym typeface="Average"/>
            </a:endParaRPr>
          </a:p>
          <a:p>
            <a:pPr indent="0" lvl="0" marL="0" rtl="0" algn="l">
              <a:spcBef>
                <a:spcPts val="0"/>
              </a:spcBef>
              <a:spcAft>
                <a:spcPts val="0"/>
              </a:spcAft>
              <a:buNone/>
            </a:pPr>
            <a:r>
              <a:t/>
            </a:r>
            <a:endParaRPr sz="1500">
              <a:solidFill>
                <a:schemeClr val="dk2"/>
              </a:solidFill>
              <a:latin typeface="Average"/>
              <a:ea typeface="Average"/>
              <a:cs typeface="Average"/>
              <a:sym typeface="Average"/>
            </a:endParaRPr>
          </a:p>
        </p:txBody>
      </p:sp>
      <p:pic>
        <p:nvPicPr>
          <p:cNvPr id="336" name="Google Shape;336;p52"/>
          <p:cNvPicPr preferRelativeResize="0"/>
          <p:nvPr/>
        </p:nvPicPr>
        <p:blipFill>
          <a:blip r:embed="rId3">
            <a:alphaModFix/>
          </a:blip>
          <a:stretch>
            <a:fillRect/>
          </a:stretch>
        </p:blipFill>
        <p:spPr>
          <a:xfrm>
            <a:off x="4205700" y="684025"/>
            <a:ext cx="4785900" cy="3632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nvSpPr>
        <p:spPr>
          <a:xfrm>
            <a:off x="107550" y="82150"/>
            <a:ext cx="89289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C. Weekly Retention Analysis: </a:t>
            </a:r>
            <a:r>
              <a:rPr lang="en" sz="1800">
                <a:solidFill>
                  <a:schemeClr val="lt1"/>
                </a:solidFill>
                <a:latin typeface="Average"/>
                <a:ea typeface="Average"/>
                <a:cs typeface="Average"/>
                <a:sym typeface="Average"/>
              </a:rPr>
              <a:t>Write an SQL query to calculate the weekly retention of users based on their sign-up cohort.</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b="1"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p:txBody>
      </p:sp>
      <p:sp>
        <p:nvSpPr>
          <p:cNvPr id="342" name="Google Shape;342;p53"/>
          <p:cNvSpPr txBox="1"/>
          <p:nvPr/>
        </p:nvSpPr>
        <p:spPr>
          <a:xfrm>
            <a:off x="169200" y="4368925"/>
            <a:ext cx="88056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Average"/>
                <a:ea typeface="Average"/>
                <a:cs typeface="Average"/>
                <a:sym typeface="Average"/>
              </a:rPr>
              <a:t>We have tried to calculate the weekly retention of users based on their sign-up cohort. As per the output 2014-17 had the highest retention rate with 545.71% as it was the starting cohort week further we can see the dip of retention percentage up to 100 at week 2014-35.</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p:txBody>
      </p:sp>
      <p:pic>
        <p:nvPicPr>
          <p:cNvPr id="343" name="Google Shape;343;p53"/>
          <p:cNvPicPr preferRelativeResize="0"/>
          <p:nvPr/>
        </p:nvPicPr>
        <p:blipFill>
          <a:blip r:embed="rId3">
            <a:alphaModFix/>
          </a:blip>
          <a:stretch>
            <a:fillRect/>
          </a:stretch>
        </p:blipFill>
        <p:spPr>
          <a:xfrm>
            <a:off x="750175" y="760150"/>
            <a:ext cx="7690276" cy="3608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sp>
        <p:nvSpPr>
          <p:cNvPr id="348" name="Google Shape;348;p54"/>
          <p:cNvSpPr txBox="1"/>
          <p:nvPr/>
        </p:nvSpPr>
        <p:spPr>
          <a:xfrm>
            <a:off x="107550" y="92125"/>
            <a:ext cx="89289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Average"/>
                <a:ea typeface="Average"/>
                <a:cs typeface="Average"/>
                <a:sym typeface="Average"/>
              </a:rPr>
              <a:t>D. Weekly Engagement Per Device: Write an SQL query to calculate the weekly engagement per device.</a:t>
            </a:r>
            <a:endParaRPr b="1" sz="1800">
              <a:solidFill>
                <a:schemeClr val="dk2"/>
              </a:solidFill>
              <a:latin typeface="Average"/>
              <a:ea typeface="Average"/>
              <a:cs typeface="Average"/>
              <a:sym typeface="Average"/>
            </a:endParaRPr>
          </a:p>
          <a:p>
            <a:pPr indent="0" lvl="0" marL="0" rtl="0" algn="l">
              <a:spcBef>
                <a:spcPts val="0"/>
              </a:spcBef>
              <a:spcAft>
                <a:spcPts val="0"/>
              </a:spcAft>
              <a:buNone/>
            </a:pPr>
            <a:r>
              <a:t/>
            </a:r>
            <a:endParaRPr b="1" sz="1800">
              <a:solidFill>
                <a:schemeClr val="dk2"/>
              </a:solidFill>
              <a:latin typeface="Average"/>
              <a:ea typeface="Average"/>
              <a:cs typeface="Average"/>
              <a:sym typeface="Average"/>
            </a:endParaRPr>
          </a:p>
        </p:txBody>
      </p:sp>
      <p:sp>
        <p:nvSpPr>
          <p:cNvPr id="349" name="Google Shape;349;p54"/>
          <p:cNvSpPr txBox="1"/>
          <p:nvPr/>
        </p:nvSpPr>
        <p:spPr>
          <a:xfrm>
            <a:off x="169200" y="3871750"/>
            <a:ext cx="8720700" cy="10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Average"/>
                <a:ea typeface="Average"/>
                <a:cs typeface="Average"/>
                <a:sym typeface="Average"/>
              </a:rPr>
              <a:t>We have extracted the year and week from the date format. used the device to group the devices, the count of the number of events per week per device is represented as the engagement. We have performed group by on both device and week and order by on week and engagement_count in descending order. By analyzing the data we know that the MacBook Pro has the highest engagement count and the Amazon Fire phone with lowest engagement count.</a:t>
            </a:r>
            <a:endParaRPr sz="1500">
              <a:solidFill>
                <a:schemeClr val="dk2"/>
              </a:solidFill>
              <a:latin typeface="Average"/>
              <a:ea typeface="Average"/>
              <a:cs typeface="Average"/>
              <a:sym typeface="Average"/>
            </a:endParaRPr>
          </a:p>
          <a:p>
            <a:pPr indent="0" lvl="0" marL="0" rtl="0" algn="l">
              <a:spcBef>
                <a:spcPts val="0"/>
              </a:spcBef>
              <a:spcAft>
                <a:spcPts val="0"/>
              </a:spcAft>
              <a:buNone/>
            </a:pPr>
            <a:r>
              <a:t/>
            </a:r>
            <a:endParaRPr sz="1500">
              <a:solidFill>
                <a:schemeClr val="dk2"/>
              </a:solidFill>
              <a:latin typeface="Average"/>
              <a:ea typeface="Average"/>
              <a:cs typeface="Average"/>
              <a:sym typeface="Average"/>
            </a:endParaRPr>
          </a:p>
        </p:txBody>
      </p:sp>
      <p:pic>
        <p:nvPicPr>
          <p:cNvPr id="350" name="Google Shape;350;p54"/>
          <p:cNvPicPr preferRelativeResize="0"/>
          <p:nvPr/>
        </p:nvPicPr>
        <p:blipFill>
          <a:blip r:embed="rId3">
            <a:alphaModFix/>
          </a:blip>
          <a:stretch>
            <a:fillRect/>
          </a:stretch>
        </p:blipFill>
        <p:spPr>
          <a:xfrm>
            <a:off x="880000" y="923725"/>
            <a:ext cx="7550449" cy="2859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5"/>
          <p:cNvSpPr txBox="1"/>
          <p:nvPr/>
        </p:nvSpPr>
        <p:spPr>
          <a:xfrm>
            <a:off x="107550" y="82150"/>
            <a:ext cx="89289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E. Weekly Engagement Per Device: </a:t>
            </a:r>
            <a:r>
              <a:rPr lang="en" sz="1800">
                <a:solidFill>
                  <a:schemeClr val="lt1"/>
                </a:solidFill>
                <a:latin typeface="Average"/>
                <a:ea typeface="Average"/>
                <a:cs typeface="Average"/>
                <a:sym typeface="Average"/>
              </a:rPr>
              <a:t>Write an SQL query to calculate the email engagement metrics.</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b="1"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p:txBody>
      </p:sp>
      <p:sp>
        <p:nvSpPr>
          <p:cNvPr id="356" name="Google Shape;356;p55"/>
          <p:cNvSpPr txBox="1"/>
          <p:nvPr/>
        </p:nvSpPr>
        <p:spPr>
          <a:xfrm>
            <a:off x="169200" y="861125"/>
            <a:ext cx="8805600" cy="42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Average"/>
                <a:ea typeface="Average"/>
                <a:cs typeface="Average"/>
                <a:sym typeface="Average"/>
              </a:rPr>
              <a:t>Code:</a:t>
            </a:r>
            <a:endParaRPr b="1" sz="1300">
              <a:solidFill>
                <a:schemeClr val="lt1"/>
              </a:solidFill>
              <a:latin typeface="Average"/>
              <a:ea typeface="Average"/>
              <a:cs typeface="Average"/>
              <a:sym typeface="Average"/>
            </a:endParaRPr>
          </a:p>
          <a:p>
            <a:pPr indent="0" lvl="0" marL="457200" rtl="0" algn="l">
              <a:spcBef>
                <a:spcPts val="0"/>
              </a:spcBef>
              <a:spcAft>
                <a:spcPts val="0"/>
              </a:spcAft>
              <a:buNone/>
            </a:pPr>
            <a:r>
              <a:rPr lang="en" sz="1300">
                <a:solidFill>
                  <a:schemeClr val="lt1"/>
                </a:solidFill>
                <a:latin typeface="Average"/>
                <a:ea typeface="Average"/>
                <a:cs typeface="Average"/>
                <a:sym typeface="Average"/>
              </a:rPr>
              <a:t>SELECT</a:t>
            </a:r>
            <a:endParaRPr sz="1300">
              <a:solidFill>
                <a:schemeClr val="lt1"/>
              </a:solidFill>
              <a:latin typeface="Average"/>
              <a:ea typeface="Average"/>
              <a:cs typeface="Average"/>
              <a:sym typeface="Average"/>
            </a:endParaRPr>
          </a:p>
          <a:p>
            <a:pPr indent="0" lvl="0" marL="457200" rtl="0" algn="l">
              <a:spcBef>
                <a:spcPts val="0"/>
              </a:spcBef>
              <a:spcAft>
                <a:spcPts val="0"/>
              </a:spcAft>
              <a:buNone/>
            </a:pPr>
            <a:r>
              <a:rPr lang="en" sz="1300">
                <a:solidFill>
                  <a:schemeClr val="lt1"/>
                </a:solidFill>
                <a:latin typeface="Average"/>
                <a:ea typeface="Average"/>
                <a:cs typeface="Average"/>
                <a:sym typeface="Average"/>
              </a:rPr>
              <a:t>DATE_FORMAT(occurred_at, '%Y-%u') AS week,</a:t>
            </a:r>
            <a:endParaRPr sz="1300">
              <a:solidFill>
                <a:schemeClr val="lt1"/>
              </a:solidFill>
              <a:latin typeface="Average"/>
              <a:ea typeface="Average"/>
              <a:cs typeface="Average"/>
              <a:sym typeface="Average"/>
            </a:endParaRPr>
          </a:p>
          <a:p>
            <a:pPr indent="0" lvl="0" marL="457200" rtl="0" algn="l">
              <a:spcBef>
                <a:spcPts val="0"/>
              </a:spcBef>
              <a:spcAft>
                <a:spcPts val="0"/>
              </a:spcAft>
              <a:buNone/>
            </a:pPr>
            <a:r>
              <a:rPr lang="en" sz="1300">
                <a:solidFill>
                  <a:schemeClr val="lt1"/>
                </a:solidFill>
                <a:latin typeface="Average"/>
                <a:ea typeface="Average"/>
                <a:cs typeface="Average"/>
                <a:sym typeface="Average"/>
              </a:rPr>
              <a:t>action,</a:t>
            </a:r>
            <a:endParaRPr sz="1300">
              <a:solidFill>
                <a:schemeClr val="lt1"/>
              </a:solidFill>
              <a:latin typeface="Average"/>
              <a:ea typeface="Average"/>
              <a:cs typeface="Average"/>
              <a:sym typeface="Average"/>
            </a:endParaRPr>
          </a:p>
          <a:p>
            <a:pPr indent="0" lvl="0" marL="457200" rtl="0" algn="l">
              <a:spcBef>
                <a:spcPts val="0"/>
              </a:spcBef>
              <a:spcAft>
                <a:spcPts val="0"/>
              </a:spcAft>
              <a:buNone/>
            </a:pPr>
            <a:r>
              <a:rPr lang="en" sz="1300">
                <a:solidFill>
                  <a:schemeClr val="lt1"/>
                </a:solidFill>
                <a:latin typeface="Average"/>
                <a:ea typeface="Average"/>
                <a:cs typeface="Average"/>
                <a:sym typeface="Average"/>
              </a:rPr>
              <a:t>COUNT(*) AS action_count</a:t>
            </a:r>
            <a:endParaRPr sz="1300">
              <a:solidFill>
                <a:schemeClr val="lt1"/>
              </a:solidFill>
              <a:latin typeface="Average"/>
              <a:ea typeface="Average"/>
              <a:cs typeface="Average"/>
              <a:sym typeface="Average"/>
            </a:endParaRPr>
          </a:p>
          <a:p>
            <a:pPr indent="0" lvl="0" marL="457200" rtl="0" algn="l">
              <a:spcBef>
                <a:spcPts val="0"/>
              </a:spcBef>
              <a:spcAft>
                <a:spcPts val="0"/>
              </a:spcAft>
              <a:buNone/>
            </a:pPr>
            <a:r>
              <a:rPr lang="en" sz="1300">
                <a:solidFill>
                  <a:schemeClr val="lt1"/>
                </a:solidFill>
                <a:latin typeface="Average"/>
                <a:ea typeface="Average"/>
                <a:cs typeface="Average"/>
                <a:sym typeface="Average"/>
              </a:rPr>
              <a:t>FROM</a:t>
            </a:r>
            <a:endParaRPr sz="1300">
              <a:solidFill>
                <a:schemeClr val="lt1"/>
              </a:solidFill>
              <a:latin typeface="Average"/>
              <a:ea typeface="Average"/>
              <a:cs typeface="Average"/>
              <a:sym typeface="Average"/>
            </a:endParaRPr>
          </a:p>
          <a:p>
            <a:pPr indent="0" lvl="0" marL="457200" rtl="0" algn="l">
              <a:spcBef>
                <a:spcPts val="0"/>
              </a:spcBef>
              <a:spcAft>
                <a:spcPts val="0"/>
              </a:spcAft>
              <a:buNone/>
            </a:pPr>
            <a:r>
              <a:rPr lang="en" sz="1300">
                <a:solidFill>
                  <a:schemeClr val="lt1"/>
                </a:solidFill>
                <a:latin typeface="Average"/>
                <a:ea typeface="Average"/>
                <a:cs typeface="Average"/>
                <a:sym typeface="Average"/>
              </a:rPr>
              <a:t>emailEvents</a:t>
            </a:r>
            <a:endParaRPr sz="1300">
              <a:solidFill>
                <a:schemeClr val="lt1"/>
              </a:solidFill>
              <a:latin typeface="Average"/>
              <a:ea typeface="Average"/>
              <a:cs typeface="Average"/>
              <a:sym typeface="Average"/>
            </a:endParaRPr>
          </a:p>
          <a:p>
            <a:pPr indent="0" lvl="0" marL="457200" rtl="0" algn="l">
              <a:spcBef>
                <a:spcPts val="0"/>
              </a:spcBef>
              <a:spcAft>
                <a:spcPts val="0"/>
              </a:spcAft>
              <a:buNone/>
            </a:pPr>
            <a:r>
              <a:rPr lang="en" sz="1300">
                <a:solidFill>
                  <a:schemeClr val="lt1"/>
                </a:solidFill>
                <a:latin typeface="Average"/>
                <a:ea typeface="Average"/>
                <a:cs typeface="Average"/>
                <a:sym typeface="Average"/>
              </a:rPr>
              <a:t>GROUP BY</a:t>
            </a:r>
            <a:endParaRPr sz="1300">
              <a:solidFill>
                <a:schemeClr val="lt1"/>
              </a:solidFill>
              <a:latin typeface="Average"/>
              <a:ea typeface="Average"/>
              <a:cs typeface="Average"/>
              <a:sym typeface="Average"/>
            </a:endParaRPr>
          </a:p>
          <a:p>
            <a:pPr indent="0" lvl="0" marL="457200" rtl="0" algn="l">
              <a:spcBef>
                <a:spcPts val="0"/>
              </a:spcBef>
              <a:spcAft>
                <a:spcPts val="0"/>
              </a:spcAft>
              <a:buNone/>
            </a:pPr>
            <a:r>
              <a:rPr lang="en" sz="1300">
                <a:solidFill>
                  <a:schemeClr val="lt1"/>
                </a:solidFill>
                <a:latin typeface="Average"/>
                <a:ea typeface="Average"/>
                <a:cs typeface="Average"/>
                <a:sym typeface="Average"/>
              </a:rPr>
              <a:t>week, action</a:t>
            </a:r>
            <a:endParaRPr sz="1300">
              <a:solidFill>
                <a:schemeClr val="lt1"/>
              </a:solidFill>
              <a:latin typeface="Average"/>
              <a:ea typeface="Average"/>
              <a:cs typeface="Average"/>
              <a:sym typeface="Average"/>
            </a:endParaRPr>
          </a:p>
          <a:p>
            <a:pPr indent="0" lvl="0" marL="457200" rtl="0" algn="l">
              <a:spcBef>
                <a:spcPts val="0"/>
              </a:spcBef>
              <a:spcAft>
                <a:spcPts val="0"/>
              </a:spcAft>
              <a:buNone/>
            </a:pPr>
            <a:r>
              <a:rPr lang="en" sz="1300">
                <a:solidFill>
                  <a:schemeClr val="lt1"/>
                </a:solidFill>
                <a:latin typeface="Average"/>
                <a:ea typeface="Average"/>
                <a:cs typeface="Average"/>
                <a:sym typeface="Average"/>
              </a:rPr>
              <a:t>ORDER BY</a:t>
            </a:r>
            <a:endParaRPr sz="1300">
              <a:solidFill>
                <a:schemeClr val="lt1"/>
              </a:solidFill>
              <a:latin typeface="Average"/>
              <a:ea typeface="Average"/>
              <a:cs typeface="Average"/>
              <a:sym typeface="Average"/>
            </a:endParaRPr>
          </a:p>
          <a:p>
            <a:pPr indent="0" lvl="0" marL="457200" rtl="0" algn="l">
              <a:spcBef>
                <a:spcPts val="0"/>
              </a:spcBef>
              <a:spcAft>
                <a:spcPts val="0"/>
              </a:spcAft>
              <a:buNone/>
            </a:pPr>
            <a:r>
              <a:rPr lang="en" sz="1300">
                <a:solidFill>
                  <a:schemeClr val="lt1"/>
                </a:solidFill>
                <a:latin typeface="Average"/>
                <a:ea typeface="Average"/>
                <a:cs typeface="Average"/>
                <a:sym typeface="Average"/>
              </a:rPr>
              <a:t>week, action_count DESC;</a:t>
            </a:r>
            <a:endParaRPr sz="1300">
              <a:solidFill>
                <a:schemeClr val="lt1"/>
              </a:solidFill>
              <a:latin typeface="Average"/>
              <a:ea typeface="Average"/>
              <a:cs typeface="Average"/>
              <a:sym typeface="Average"/>
            </a:endParaRPr>
          </a:p>
          <a:p>
            <a:pPr indent="0" lvl="0" marL="45720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rPr b="1" lang="en" sz="1300">
                <a:solidFill>
                  <a:schemeClr val="lt1"/>
                </a:solidFill>
                <a:latin typeface="Average"/>
                <a:ea typeface="Average"/>
                <a:cs typeface="Average"/>
                <a:sym typeface="Average"/>
              </a:rPr>
              <a:t>Insights:</a:t>
            </a:r>
            <a:endParaRPr b="1" sz="1300">
              <a:solidFill>
                <a:schemeClr val="lt1"/>
              </a:solidFill>
              <a:latin typeface="Average"/>
              <a:ea typeface="Average"/>
              <a:cs typeface="Average"/>
              <a:sym typeface="Average"/>
            </a:endParaRPr>
          </a:p>
          <a:p>
            <a:pPr indent="0" lvl="0" marL="0" rtl="0" algn="l">
              <a:spcBef>
                <a:spcPts val="0"/>
              </a:spcBef>
              <a:spcAft>
                <a:spcPts val="0"/>
              </a:spcAft>
              <a:buNone/>
            </a:pPr>
            <a:r>
              <a:rPr lang="en" sz="1300">
                <a:solidFill>
                  <a:schemeClr val="lt1"/>
                </a:solidFill>
                <a:latin typeface="Average"/>
                <a:ea typeface="Average"/>
                <a:cs typeface="Average"/>
                <a:sym typeface="Average"/>
              </a:rPr>
              <a:t>In this task, we calculated email engagement metrics, so in the above query we have tried to create a new column called action_count This counts the number of occurrences for each action type per week. We have grouped the output by week and action and performed order by week and action_count in descending order. where sent_weekly_digest is the highest action done with 57267 actions and sent_reengagement_email is the lowest with 3653 actions.</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nvSpPr>
        <p:spPr>
          <a:xfrm>
            <a:off x="107550" y="82150"/>
            <a:ext cx="89289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Output:</a:t>
            </a:r>
            <a:endParaRPr b="1"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p:txBody>
      </p:sp>
      <p:pic>
        <p:nvPicPr>
          <p:cNvPr id="362" name="Google Shape;362;p56"/>
          <p:cNvPicPr preferRelativeResize="0"/>
          <p:nvPr/>
        </p:nvPicPr>
        <p:blipFill>
          <a:blip r:embed="rId3">
            <a:alphaModFix/>
          </a:blip>
          <a:stretch>
            <a:fillRect/>
          </a:stretch>
        </p:blipFill>
        <p:spPr>
          <a:xfrm>
            <a:off x="152400" y="591475"/>
            <a:ext cx="8677550" cy="4399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nvSpPr>
        <p:spPr>
          <a:xfrm>
            <a:off x="260775" y="241925"/>
            <a:ext cx="8499300" cy="46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3"/>
                </a:solidFill>
                <a:latin typeface="Average"/>
                <a:ea typeface="Average"/>
                <a:cs typeface="Average"/>
                <a:sym typeface="Average"/>
              </a:rPr>
              <a:t>Conclusion:</a:t>
            </a:r>
            <a:endParaRPr b="1" sz="2600">
              <a:solidFill>
                <a:schemeClr val="accent3"/>
              </a:solidFill>
              <a:latin typeface="Average"/>
              <a:ea typeface="Average"/>
              <a:cs typeface="Average"/>
              <a:sym typeface="Average"/>
            </a:endParaRPr>
          </a:p>
          <a:p>
            <a:pPr indent="0" lvl="0" marL="0" rtl="0" algn="l">
              <a:spcBef>
                <a:spcPts val="0"/>
              </a:spcBef>
              <a:spcAft>
                <a:spcPts val="0"/>
              </a:spcAft>
              <a:buNone/>
            </a:pPr>
            <a:r>
              <a:t/>
            </a:r>
            <a:endParaRPr b="1" sz="2600">
              <a:solidFill>
                <a:schemeClr val="accent3"/>
              </a:solidFill>
              <a:latin typeface="Average"/>
              <a:ea typeface="Average"/>
              <a:cs typeface="Average"/>
              <a:sym typeface="Average"/>
            </a:endParaRPr>
          </a:p>
          <a:p>
            <a:pPr indent="0" lvl="0" marL="0" rtl="0" algn="l">
              <a:spcBef>
                <a:spcPts val="0"/>
              </a:spcBef>
              <a:spcAft>
                <a:spcPts val="0"/>
              </a:spcAft>
              <a:buNone/>
            </a:pPr>
            <a:r>
              <a:t/>
            </a:r>
            <a:endParaRPr b="1" sz="2600">
              <a:solidFill>
                <a:schemeClr val="accent3"/>
              </a:solidFill>
              <a:latin typeface="Average"/>
              <a:ea typeface="Average"/>
              <a:cs typeface="Average"/>
              <a:sym typeface="Average"/>
            </a:endParaRPr>
          </a:p>
          <a:p>
            <a:pPr indent="0" lvl="0" marL="0" rtl="0" algn="l">
              <a:spcBef>
                <a:spcPts val="0"/>
              </a:spcBef>
              <a:spcAft>
                <a:spcPts val="0"/>
              </a:spcAft>
              <a:buNone/>
            </a:pPr>
            <a:r>
              <a:rPr lang="en" sz="2000">
                <a:solidFill>
                  <a:schemeClr val="accent3"/>
                </a:solidFill>
                <a:latin typeface="Average"/>
                <a:ea typeface="Average"/>
                <a:cs typeface="Average"/>
                <a:sym typeface="Average"/>
              </a:rPr>
              <a:t>This project successfully highlights how SQL can be used to gain operational insights, such as job throughput and language distribution, while investigating engagement spikes. By understanding user engagement, retention, and device usage, companies can optimize their operations and enhance product performance. The analysis of weekly and monthly metrics, as well as cohort-based retention, helps identify critical patterns that support business decision-making and strategy formulation.</a:t>
            </a:r>
            <a:endParaRPr sz="2000">
              <a:solidFill>
                <a:schemeClr val="accent3"/>
              </a:solidFill>
              <a:latin typeface="Average"/>
              <a:ea typeface="Average"/>
              <a:cs typeface="Average"/>
              <a:sym typeface="Average"/>
            </a:endParaRPr>
          </a:p>
          <a:p>
            <a:pPr indent="0" lvl="0" marL="0" rtl="0" algn="l">
              <a:spcBef>
                <a:spcPts val="0"/>
              </a:spcBef>
              <a:spcAft>
                <a:spcPts val="0"/>
              </a:spcAft>
              <a:buNone/>
            </a:pPr>
            <a:r>
              <a:t/>
            </a:r>
            <a:endParaRPr sz="200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2"/>
          <p:cNvSpPr txBox="1"/>
          <p:nvPr/>
        </p:nvSpPr>
        <p:spPr>
          <a:xfrm>
            <a:off x="81000" y="92100"/>
            <a:ext cx="8978700" cy="4995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verage"/>
                <a:ea typeface="Average"/>
                <a:cs typeface="Average"/>
                <a:sym typeface="Average"/>
              </a:rPr>
              <a:t>TABLE OF CONTENT</a:t>
            </a:r>
            <a:endParaRPr b="1" sz="2500">
              <a:solidFill>
                <a:schemeClr val="lt1"/>
              </a:solidFill>
              <a:latin typeface="Average"/>
              <a:ea typeface="Average"/>
              <a:cs typeface="Average"/>
              <a:sym typeface="Average"/>
            </a:endParaRPr>
          </a:p>
        </p:txBody>
      </p:sp>
      <p:sp>
        <p:nvSpPr>
          <p:cNvPr id="100" name="Google Shape;100;p22"/>
          <p:cNvSpPr txBox="1"/>
          <p:nvPr/>
        </p:nvSpPr>
        <p:spPr>
          <a:xfrm>
            <a:off x="137550" y="1120800"/>
            <a:ext cx="8868900" cy="3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Average"/>
                <a:ea typeface="Average"/>
                <a:cs typeface="Average"/>
                <a:sym typeface="Average"/>
              </a:rPr>
              <a:t>Professional Background 												1-3</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lang="en" sz="1900">
                <a:solidFill>
                  <a:schemeClr val="lt1"/>
                </a:solidFill>
                <a:latin typeface="Average"/>
                <a:ea typeface="Average"/>
                <a:cs typeface="Average"/>
                <a:sym typeface="Average"/>
              </a:rPr>
              <a:t>Table of Contents 													4</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b="1" lang="en" sz="1900">
                <a:solidFill>
                  <a:schemeClr val="lt1"/>
                </a:solidFill>
                <a:latin typeface="Average"/>
                <a:ea typeface="Average"/>
                <a:cs typeface="Average"/>
                <a:sym typeface="Average"/>
              </a:rPr>
              <a:t>Data Analytics Process												</a:t>
            </a:r>
            <a:r>
              <a:rPr lang="en" sz="1900">
                <a:solidFill>
                  <a:schemeClr val="lt1"/>
                </a:solidFill>
                <a:latin typeface="Average"/>
                <a:ea typeface="Average"/>
                <a:cs typeface="Average"/>
                <a:sym typeface="Average"/>
              </a:rPr>
              <a:t>5-9</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b="1" lang="en" sz="1900">
                <a:solidFill>
                  <a:schemeClr val="lt1"/>
                </a:solidFill>
                <a:latin typeface="Average"/>
                <a:ea typeface="Average"/>
                <a:cs typeface="Average"/>
                <a:sym typeface="Average"/>
              </a:rPr>
              <a:t>Instagram User Analytics												</a:t>
            </a:r>
            <a:r>
              <a:rPr lang="en" sz="1900">
                <a:solidFill>
                  <a:schemeClr val="lt1"/>
                </a:solidFill>
                <a:latin typeface="Average"/>
                <a:ea typeface="Average"/>
                <a:cs typeface="Average"/>
                <a:sym typeface="Average"/>
              </a:rPr>
              <a:t>10-21</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b="1" lang="en" sz="1900">
                <a:solidFill>
                  <a:schemeClr val="lt1"/>
                </a:solidFill>
                <a:latin typeface="Average"/>
                <a:ea typeface="Average"/>
                <a:cs typeface="Average"/>
                <a:sym typeface="Average"/>
              </a:rPr>
              <a:t>Operation Analytics and Investigating Metric Spike						</a:t>
            </a:r>
            <a:r>
              <a:rPr lang="en" sz="1900">
                <a:solidFill>
                  <a:schemeClr val="lt1"/>
                </a:solidFill>
                <a:latin typeface="Average"/>
                <a:ea typeface="Average"/>
                <a:cs typeface="Average"/>
                <a:sym typeface="Average"/>
              </a:rPr>
              <a:t>22-39</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b="1" lang="en" sz="1900">
                <a:solidFill>
                  <a:schemeClr val="lt1"/>
                </a:solidFill>
                <a:latin typeface="Average"/>
                <a:ea typeface="Average"/>
                <a:cs typeface="Average"/>
                <a:sym typeface="Average"/>
              </a:rPr>
              <a:t>Hiring Process Analytics												</a:t>
            </a:r>
            <a:r>
              <a:rPr lang="en" sz="1900">
                <a:solidFill>
                  <a:schemeClr val="lt1"/>
                </a:solidFill>
                <a:latin typeface="Average"/>
                <a:ea typeface="Average"/>
                <a:cs typeface="Average"/>
                <a:sym typeface="Average"/>
              </a:rPr>
              <a:t>40-52</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b="1" lang="en" sz="1900">
                <a:solidFill>
                  <a:schemeClr val="lt1"/>
                </a:solidFill>
                <a:latin typeface="Average"/>
                <a:ea typeface="Average"/>
                <a:cs typeface="Average"/>
                <a:sym typeface="Average"/>
              </a:rPr>
              <a:t>IMDB Movies Analysis												</a:t>
            </a:r>
            <a:r>
              <a:rPr lang="en" sz="1900">
                <a:solidFill>
                  <a:schemeClr val="lt1"/>
                </a:solidFill>
                <a:latin typeface="Average"/>
                <a:ea typeface="Average"/>
                <a:cs typeface="Average"/>
                <a:sym typeface="Average"/>
              </a:rPr>
              <a:t>53-65</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b="1" lang="en" sz="1900">
                <a:solidFill>
                  <a:schemeClr val="lt1"/>
                </a:solidFill>
                <a:latin typeface="Average"/>
                <a:ea typeface="Average"/>
                <a:cs typeface="Average"/>
                <a:sym typeface="Average"/>
              </a:rPr>
              <a:t>Bank Loan Case Study 												</a:t>
            </a:r>
            <a:r>
              <a:rPr lang="en" sz="1900">
                <a:solidFill>
                  <a:schemeClr val="lt1"/>
                </a:solidFill>
                <a:latin typeface="Average"/>
                <a:ea typeface="Average"/>
                <a:cs typeface="Average"/>
                <a:sym typeface="Average"/>
              </a:rPr>
              <a:t>66-84</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b="1" lang="en" sz="1900">
                <a:solidFill>
                  <a:schemeClr val="lt1"/>
                </a:solidFill>
                <a:latin typeface="Average"/>
                <a:ea typeface="Average"/>
                <a:cs typeface="Average"/>
                <a:sym typeface="Average"/>
              </a:rPr>
              <a:t>Impact of Car Features												</a:t>
            </a:r>
            <a:r>
              <a:rPr lang="en" sz="1900">
                <a:solidFill>
                  <a:schemeClr val="lt1"/>
                </a:solidFill>
                <a:latin typeface="Average"/>
                <a:ea typeface="Average"/>
                <a:cs typeface="Average"/>
                <a:sym typeface="Average"/>
              </a:rPr>
              <a:t>85-103</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b="1" lang="en" sz="1900">
                <a:solidFill>
                  <a:schemeClr val="lt1"/>
                </a:solidFill>
                <a:latin typeface="Average"/>
                <a:ea typeface="Average"/>
                <a:cs typeface="Average"/>
                <a:sym typeface="Average"/>
              </a:rPr>
              <a:t>ABC Call Volume Trend												</a:t>
            </a:r>
            <a:r>
              <a:rPr lang="en" sz="1900">
                <a:solidFill>
                  <a:schemeClr val="lt1"/>
                </a:solidFill>
                <a:latin typeface="Average"/>
                <a:ea typeface="Average"/>
                <a:cs typeface="Average"/>
                <a:sym typeface="Average"/>
              </a:rPr>
              <a:t>104-116</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b="1" lang="en" sz="1900">
                <a:solidFill>
                  <a:schemeClr val="lt1"/>
                </a:solidFill>
                <a:latin typeface="Average"/>
                <a:ea typeface="Average"/>
                <a:cs typeface="Average"/>
                <a:sym typeface="Average"/>
              </a:rPr>
              <a:t>App</a:t>
            </a:r>
            <a:r>
              <a:rPr b="1" lang="en" sz="1900">
                <a:solidFill>
                  <a:schemeClr val="lt1"/>
                </a:solidFill>
                <a:latin typeface="Average"/>
                <a:ea typeface="Average"/>
                <a:cs typeface="Average"/>
                <a:sym typeface="Average"/>
              </a:rPr>
              <a:t>endix 															</a:t>
            </a:r>
            <a:r>
              <a:rPr lang="en" sz="1900">
                <a:solidFill>
                  <a:schemeClr val="lt1"/>
                </a:solidFill>
                <a:latin typeface="Average"/>
                <a:ea typeface="Average"/>
                <a:cs typeface="Average"/>
                <a:sym typeface="Average"/>
              </a:rPr>
              <a:t>117</a:t>
            </a:r>
            <a:endParaRPr sz="1900">
              <a:solidFill>
                <a:schemeClr val="lt1"/>
              </a:solidFill>
              <a:latin typeface="Average"/>
              <a:ea typeface="Average"/>
              <a:cs typeface="Average"/>
              <a:sym typeface="Averag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8"/>
          <p:cNvSpPr txBox="1"/>
          <p:nvPr/>
        </p:nvSpPr>
        <p:spPr>
          <a:xfrm>
            <a:off x="160900" y="1949750"/>
            <a:ext cx="8499300" cy="11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300">
                <a:solidFill>
                  <a:schemeClr val="accent3"/>
                </a:solidFill>
                <a:latin typeface="Average"/>
                <a:ea typeface="Average"/>
                <a:cs typeface="Average"/>
                <a:sym typeface="Average"/>
              </a:rPr>
              <a:t>Hiring Process Analytics</a:t>
            </a:r>
            <a:endParaRPr sz="3700">
              <a:solidFill>
                <a:schemeClr val="accent3"/>
              </a:solidFill>
              <a:latin typeface="Average"/>
              <a:ea typeface="Average"/>
              <a:cs typeface="Average"/>
              <a:sym typeface="Average"/>
            </a:endParaRPr>
          </a:p>
          <a:p>
            <a:pPr indent="0" lvl="0" marL="0" rtl="0" algn="l">
              <a:spcBef>
                <a:spcPts val="0"/>
              </a:spcBef>
              <a:spcAft>
                <a:spcPts val="0"/>
              </a:spcAft>
              <a:buNone/>
            </a:pPr>
            <a:r>
              <a:t/>
            </a:r>
            <a:endParaRPr sz="3700">
              <a:solidFill>
                <a:schemeClr val="accent3"/>
              </a:solidFill>
              <a:latin typeface="Average"/>
              <a:ea typeface="Average"/>
              <a:cs typeface="Average"/>
              <a:sym typeface="Averag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9"/>
          <p:cNvSpPr txBox="1"/>
          <p:nvPr>
            <p:ph type="title"/>
          </p:nvPr>
        </p:nvSpPr>
        <p:spPr>
          <a:xfrm>
            <a:off x="490250" y="1170850"/>
            <a:ext cx="8040000" cy="344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Average"/>
                <a:ea typeface="Average"/>
                <a:cs typeface="Average"/>
                <a:sym typeface="Average"/>
              </a:rPr>
              <a:t>The Hiring Process Analytics project involves analyzing various aspects of a company's recruitment process, including gender distribution, salary trends, departmental composition, and position tiers. The hiring analysis examines the gender breakdown of hires, while the salary analysis calculates the average salary offered, both overall and by department. The salary distribution analysis classifies salary data into intervals to show distribution patterns. The departmental analysis uses visualizations to present the proportion of employees across departments, and the position tier analysis reveals the distribution of employees across different job levels.</a:t>
            </a:r>
            <a:endParaRPr sz="1800">
              <a:solidFill>
                <a:schemeClr val="accent1"/>
              </a:solidFill>
              <a:latin typeface="Average"/>
              <a:ea typeface="Average"/>
              <a:cs typeface="Average"/>
              <a:sym typeface="Average"/>
            </a:endParaRPr>
          </a:p>
        </p:txBody>
      </p:sp>
      <p:sp>
        <p:nvSpPr>
          <p:cNvPr id="378" name="Google Shape;378;p59"/>
          <p:cNvSpPr txBox="1"/>
          <p:nvPr/>
        </p:nvSpPr>
        <p:spPr>
          <a:xfrm>
            <a:off x="420575" y="291850"/>
            <a:ext cx="8169600" cy="8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chemeClr val="accent1"/>
                </a:solidFill>
                <a:latin typeface="Average"/>
                <a:ea typeface="Average"/>
                <a:cs typeface="Average"/>
                <a:sym typeface="Average"/>
              </a:rPr>
              <a:t>Description</a:t>
            </a:r>
            <a:endParaRPr sz="3700">
              <a:solidFill>
                <a:schemeClr val="accent1"/>
              </a:solidFill>
              <a:latin typeface="Average"/>
              <a:ea typeface="Average"/>
              <a:cs typeface="Average"/>
              <a:sym typeface="Averag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problem</a:t>
            </a:r>
            <a:endParaRPr/>
          </a:p>
        </p:txBody>
      </p:sp>
      <p:grpSp>
        <p:nvGrpSpPr>
          <p:cNvPr id="384" name="Google Shape;384;p60"/>
          <p:cNvGrpSpPr/>
          <p:nvPr/>
        </p:nvGrpSpPr>
        <p:grpSpPr>
          <a:xfrm>
            <a:off x="424812" y="1254148"/>
            <a:ext cx="8294371" cy="572663"/>
            <a:chOff x="424813" y="1177875"/>
            <a:chExt cx="8294371" cy="849900"/>
          </a:xfrm>
        </p:grpSpPr>
        <p:sp>
          <p:nvSpPr>
            <p:cNvPr id="385" name="Google Shape;385;p60"/>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0"/>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60"/>
          <p:cNvGrpSpPr/>
          <p:nvPr/>
        </p:nvGrpSpPr>
        <p:grpSpPr>
          <a:xfrm>
            <a:off x="424799" y="1942434"/>
            <a:ext cx="8294360" cy="572663"/>
            <a:chOff x="424813" y="2075689"/>
            <a:chExt cx="8294360" cy="849900"/>
          </a:xfrm>
        </p:grpSpPr>
        <p:sp>
          <p:nvSpPr>
            <p:cNvPr id="388" name="Google Shape;388;p60"/>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0"/>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60"/>
          <p:cNvSpPr txBox="1"/>
          <p:nvPr>
            <p:ph idx="4294967295" type="body"/>
          </p:nvPr>
        </p:nvSpPr>
        <p:spPr>
          <a:xfrm>
            <a:off x="539675" y="300077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3</a:t>
            </a:r>
            <a:endParaRPr>
              <a:solidFill>
                <a:schemeClr val="lt1"/>
              </a:solidFill>
            </a:endParaRPr>
          </a:p>
        </p:txBody>
      </p:sp>
      <p:sp>
        <p:nvSpPr>
          <p:cNvPr id="391" name="Google Shape;391;p60"/>
          <p:cNvSpPr txBox="1"/>
          <p:nvPr>
            <p:ph idx="4294967295" type="body"/>
          </p:nvPr>
        </p:nvSpPr>
        <p:spPr>
          <a:xfrm>
            <a:off x="539675" y="38741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4</a:t>
            </a:r>
            <a:endParaRPr>
              <a:solidFill>
                <a:schemeClr val="lt1"/>
              </a:solidFill>
            </a:endParaRPr>
          </a:p>
        </p:txBody>
      </p:sp>
      <p:grpSp>
        <p:nvGrpSpPr>
          <p:cNvPr id="392" name="Google Shape;392;p60"/>
          <p:cNvGrpSpPr/>
          <p:nvPr/>
        </p:nvGrpSpPr>
        <p:grpSpPr>
          <a:xfrm>
            <a:off x="424800" y="2630723"/>
            <a:ext cx="8294371" cy="572663"/>
            <a:chOff x="424813" y="1177875"/>
            <a:chExt cx="8294371" cy="849900"/>
          </a:xfrm>
        </p:grpSpPr>
        <p:sp>
          <p:nvSpPr>
            <p:cNvPr id="393" name="Google Shape;393;p60"/>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0"/>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60"/>
          <p:cNvGrpSpPr/>
          <p:nvPr/>
        </p:nvGrpSpPr>
        <p:grpSpPr>
          <a:xfrm>
            <a:off x="424787" y="3319009"/>
            <a:ext cx="8294360" cy="572663"/>
            <a:chOff x="424813" y="2075689"/>
            <a:chExt cx="8294360" cy="849900"/>
          </a:xfrm>
        </p:grpSpPr>
        <p:sp>
          <p:nvSpPr>
            <p:cNvPr id="396" name="Google Shape;396;p60"/>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0"/>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60"/>
          <p:cNvGrpSpPr/>
          <p:nvPr/>
        </p:nvGrpSpPr>
        <p:grpSpPr>
          <a:xfrm>
            <a:off x="424776" y="4007286"/>
            <a:ext cx="8294360" cy="572663"/>
            <a:chOff x="424813" y="2075689"/>
            <a:chExt cx="8294360" cy="849900"/>
          </a:xfrm>
        </p:grpSpPr>
        <p:sp>
          <p:nvSpPr>
            <p:cNvPr id="399" name="Google Shape;399;p60"/>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0"/>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60"/>
          <p:cNvSpPr txBox="1"/>
          <p:nvPr/>
        </p:nvSpPr>
        <p:spPr>
          <a:xfrm>
            <a:off x="570400" y="1350525"/>
            <a:ext cx="2696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A. Hiring Analysis:</a:t>
            </a:r>
            <a:endParaRPr sz="1800">
              <a:solidFill>
                <a:schemeClr val="lt1"/>
              </a:solidFill>
              <a:latin typeface="Average"/>
              <a:ea typeface="Average"/>
              <a:cs typeface="Average"/>
              <a:sym typeface="Average"/>
            </a:endParaRPr>
          </a:p>
        </p:txBody>
      </p:sp>
      <p:sp>
        <p:nvSpPr>
          <p:cNvPr id="402" name="Google Shape;402;p60"/>
          <p:cNvSpPr txBox="1"/>
          <p:nvPr/>
        </p:nvSpPr>
        <p:spPr>
          <a:xfrm>
            <a:off x="3486700" y="1285375"/>
            <a:ext cx="50037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Average"/>
                <a:ea typeface="Average"/>
                <a:cs typeface="Average"/>
                <a:sym typeface="Average"/>
              </a:rPr>
              <a:t>Determine the gender distribution of hires. How many males and females have been hired by the company?</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p:txBody>
      </p:sp>
      <p:sp>
        <p:nvSpPr>
          <p:cNvPr id="403" name="Google Shape;403;p60"/>
          <p:cNvSpPr txBox="1"/>
          <p:nvPr/>
        </p:nvSpPr>
        <p:spPr>
          <a:xfrm>
            <a:off x="539675" y="2034063"/>
            <a:ext cx="2696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B. Salary Analysis:</a:t>
            </a:r>
            <a:endParaRPr sz="1800">
              <a:solidFill>
                <a:schemeClr val="lt1"/>
              </a:solidFill>
              <a:latin typeface="Average"/>
              <a:ea typeface="Average"/>
              <a:cs typeface="Average"/>
              <a:sym typeface="Average"/>
            </a:endParaRPr>
          </a:p>
        </p:txBody>
      </p:sp>
      <p:sp>
        <p:nvSpPr>
          <p:cNvPr id="404" name="Google Shape;404;p60"/>
          <p:cNvSpPr txBox="1"/>
          <p:nvPr/>
        </p:nvSpPr>
        <p:spPr>
          <a:xfrm>
            <a:off x="539675" y="2722338"/>
            <a:ext cx="2696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C. Salary Distribution:</a:t>
            </a:r>
            <a:endParaRPr sz="1800">
              <a:solidFill>
                <a:schemeClr val="lt1"/>
              </a:solidFill>
              <a:latin typeface="Average"/>
              <a:ea typeface="Average"/>
              <a:cs typeface="Average"/>
              <a:sym typeface="Average"/>
            </a:endParaRPr>
          </a:p>
        </p:txBody>
      </p:sp>
      <p:sp>
        <p:nvSpPr>
          <p:cNvPr id="405" name="Google Shape;405;p60"/>
          <p:cNvSpPr txBox="1"/>
          <p:nvPr/>
        </p:nvSpPr>
        <p:spPr>
          <a:xfrm>
            <a:off x="539675" y="3410625"/>
            <a:ext cx="2696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D. Departmental Analysis:</a:t>
            </a:r>
            <a:endParaRPr sz="1800">
              <a:solidFill>
                <a:schemeClr val="lt1"/>
              </a:solidFill>
              <a:latin typeface="Average"/>
              <a:ea typeface="Average"/>
              <a:cs typeface="Average"/>
              <a:sym typeface="Average"/>
            </a:endParaRPr>
          </a:p>
        </p:txBody>
      </p:sp>
      <p:sp>
        <p:nvSpPr>
          <p:cNvPr id="406" name="Google Shape;406;p60"/>
          <p:cNvSpPr txBox="1"/>
          <p:nvPr/>
        </p:nvSpPr>
        <p:spPr>
          <a:xfrm>
            <a:off x="539675" y="4098925"/>
            <a:ext cx="2696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E. Position Tier Analysis:</a:t>
            </a:r>
            <a:endParaRPr sz="1800">
              <a:solidFill>
                <a:schemeClr val="lt1"/>
              </a:solidFill>
              <a:latin typeface="Average"/>
              <a:ea typeface="Average"/>
              <a:cs typeface="Average"/>
              <a:sym typeface="Average"/>
            </a:endParaRPr>
          </a:p>
        </p:txBody>
      </p:sp>
      <p:sp>
        <p:nvSpPr>
          <p:cNvPr id="407" name="Google Shape;407;p60"/>
          <p:cNvSpPr txBox="1"/>
          <p:nvPr/>
        </p:nvSpPr>
        <p:spPr>
          <a:xfrm>
            <a:off x="3539225" y="1958050"/>
            <a:ext cx="50037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Average"/>
                <a:ea typeface="Average"/>
                <a:cs typeface="Average"/>
                <a:sym typeface="Average"/>
              </a:rPr>
              <a:t>What is the average salary offered by this company? Use Excel functions to calculate this.</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p:txBody>
      </p:sp>
      <p:sp>
        <p:nvSpPr>
          <p:cNvPr id="408" name="Google Shape;408;p60"/>
          <p:cNvSpPr txBox="1"/>
          <p:nvPr/>
        </p:nvSpPr>
        <p:spPr>
          <a:xfrm>
            <a:off x="3539225" y="2638525"/>
            <a:ext cx="50037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Average"/>
                <a:ea typeface="Average"/>
                <a:cs typeface="Average"/>
                <a:sym typeface="Average"/>
              </a:rPr>
              <a:t>Create class intervals for the salaries in the company. This will help you understand the salary distribution.</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p:txBody>
      </p:sp>
      <p:sp>
        <p:nvSpPr>
          <p:cNvPr id="409" name="Google Shape;409;p60"/>
          <p:cNvSpPr txBox="1"/>
          <p:nvPr/>
        </p:nvSpPr>
        <p:spPr>
          <a:xfrm>
            <a:off x="3586925" y="3334575"/>
            <a:ext cx="50037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Average"/>
                <a:ea typeface="Average"/>
                <a:cs typeface="Average"/>
                <a:sym typeface="Average"/>
              </a:rPr>
              <a:t>Use a pie chart, bar graph, or any other suitable visualization to show the proportion of people working in different departments.</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p:txBody>
      </p:sp>
      <p:sp>
        <p:nvSpPr>
          <p:cNvPr id="410" name="Google Shape;410;p60"/>
          <p:cNvSpPr txBox="1"/>
          <p:nvPr/>
        </p:nvSpPr>
        <p:spPr>
          <a:xfrm>
            <a:off x="3486700" y="3915625"/>
            <a:ext cx="5232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Average"/>
                <a:ea typeface="Average"/>
                <a:cs typeface="Average"/>
                <a:sym typeface="Average"/>
              </a:rPr>
              <a:t>Use a chart or graph to represent the different position tiers within the company. This will help you understand the distribution of</a:t>
            </a:r>
            <a:r>
              <a:rPr lang="en" sz="1300">
                <a:solidFill>
                  <a:schemeClr val="lt1"/>
                </a:solidFill>
                <a:latin typeface="Average"/>
                <a:ea typeface="Average"/>
                <a:cs typeface="Average"/>
                <a:sym typeface="Average"/>
              </a:rPr>
              <a:t> </a:t>
            </a:r>
            <a:r>
              <a:rPr lang="en" sz="1300">
                <a:solidFill>
                  <a:schemeClr val="lt1"/>
                </a:solidFill>
                <a:latin typeface="Average"/>
                <a:ea typeface="Average"/>
                <a:cs typeface="Average"/>
                <a:sym typeface="Average"/>
              </a:rPr>
              <a:t>positions across different tiers.</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a:p>
            <a:pPr indent="0" lvl="0" marL="0" rtl="0" algn="l">
              <a:spcBef>
                <a:spcPts val="0"/>
              </a:spcBef>
              <a:spcAft>
                <a:spcPts val="0"/>
              </a:spcAft>
              <a:buNone/>
            </a:pPr>
            <a:r>
              <a:t/>
            </a:r>
            <a:endParaRPr sz="1300">
              <a:solidFill>
                <a:schemeClr val="lt1"/>
              </a:solidFill>
              <a:latin typeface="Average"/>
              <a:ea typeface="Average"/>
              <a:cs typeface="Average"/>
              <a:sym typeface="Averag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1"/>
          <p:cNvSpPr txBox="1"/>
          <p:nvPr>
            <p:ph type="title"/>
          </p:nvPr>
        </p:nvSpPr>
        <p:spPr>
          <a:xfrm>
            <a:off x="51050" y="4148475"/>
            <a:ext cx="9093000" cy="87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Average"/>
                <a:ea typeface="Average"/>
                <a:cs typeface="Average"/>
                <a:sym typeface="Average"/>
              </a:rPr>
              <a:t>In order to find the total males and females hired by the company I have used the</a:t>
            </a:r>
            <a:r>
              <a:rPr b="1" lang="en" sz="1600">
                <a:solidFill>
                  <a:schemeClr val="accent1"/>
                </a:solidFill>
                <a:latin typeface="Average"/>
                <a:ea typeface="Average"/>
                <a:cs typeface="Average"/>
                <a:sym typeface="Average"/>
              </a:rPr>
              <a:t> COUNTIFS</a:t>
            </a:r>
            <a:r>
              <a:rPr lang="en" sz="1600">
                <a:solidFill>
                  <a:schemeClr val="accent1"/>
                </a:solidFill>
                <a:latin typeface="Average"/>
                <a:ea typeface="Average"/>
                <a:cs typeface="Average"/>
                <a:sym typeface="Average"/>
              </a:rPr>
              <a:t> function where i have </a:t>
            </a:r>
            <a:r>
              <a:rPr lang="en" sz="1600">
                <a:solidFill>
                  <a:schemeClr val="accent1"/>
                </a:solidFill>
                <a:latin typeface="Average"/>
                <a:ea typeface="Average"/>
                <a:cs typeface="Average"/>
                <a:sym typeface="Average"/>
              </a:rPr>
              <a:t>filtered</a:t>
            </a:r>
            <a:r>
              <a:rPr lang="en" sz="1600">
                <a:solidFill>
                  <a:schemeClr val="accent1"/>
                </a:solidFill>
                <a:latin typeface="Average"/>
                <a:ea typeface="Average"/>
                <a:cs typeface="Average"/>
                <a:sym typeface="Average"/>
              </a:rPr>
              <a:t> out hired and </a:t>
            </a:r>
            <a:r>
              <a:rPr lang="en" sz="1600">
                <a:solidFill>
                  <a:schemeClr val="accent1"/>
                </a:solidFill>
                <a:latin typeface="Average"/>
                <a:ea typeface="Average"/>
                <a:cs typeface="Average"/>
                <a:sym typeface="Average"/>
              </a:rPr>
              <a:t>rejected</a:t>
            </a:r>
            <a:r>
              <a:rPr lang="en" sz="1600">
                <a:solidFill>
                  <a:schemeClr val="accent1"/>
                </a:solidFill>
                <a:latin typeface="Average"/>
                <a:ea typeface="Average"/>
                <a:cs typeface="Average"/>
                <a:sym typeface="Average"/>
              </a:rPr>
              <a:t> further i have sorted male and female so that i can get the desired output as we can see in the output the total </a:t>
            </a:r>
            <a:r>
              <a:rPr b="1" lang="en" sz="1600">
                <a:solidFill>
                  <a:schemeClr val="accent1"/>
                </a:solidFill>
                <a:latin typeface="Average"/>
                <a:ea typeface="Average"/>
                <a:cs typeface="Average"/>
                <a:sym typeface="Average"/>
              </a:rPr>
              <a:t>males</a:t>
            </a:r>
            <a:r>
              <a:rPr lang="en" sz="1600">
                <a:solidFill>
                  <a:schemeClr val="accent1"/>
                </a:solidFill>
                <a:latin typeface="Average"/>
                <a:ea typeface="Average"/>
                <a:cs typeface="Average"/>
                <a:sym typeface="Average"/>
              </a:rPr>
              <a:t> hired is </a:t>
            </a:r>
            <a:r>
              <a:rPr b="1" lang="en" sz="1600">
                <a:solidFill>
                  <a:schemeClr val="accent1"/>
                </a:solidFill>
                <a:latin typeface="Average"/>
                <a:ea typeface="Average"/>
                <a:cs typeface="Average"/>
                <a:sym typeface="Average"/>
              </a:rPr>
              <a:t>2563</a:t>
            </a:r>
            <a:r>
              <a:rPr lang="en" sz="1600">
                <a:solidFill>
                  <a:schemeClr val="accent1"/>
                </a:solidFill>
                <a:latin typeface="Average"/>
                <a:ea typeface="Average"/>
                <a:cs typeface="Average"/>
                <a:sym typeface="Average"/>
              </a:rPr>
              <a:t> and with </a:t>
            </a:r>
            <a:r>
              <a:rPr b="1" lang="en" sz="1600">
                <a:solidFill>
                  <a:schemeClr val="accent1"/>
                </a:solidFill>
                <a:latin typeface="Average"/>
                <a:ea typeface="Average"/>
                <a:cs typeface="Average"/>
                <a:sym typeface="Average"/>
              </a:rPr>
              <a:t>females</a:t>
            </a:r>
            <a:r>
              <a:rPr lang="en" sz="1600">
                <a:solidFill>
                  <a:schemeClr val="accent1"/>
                </a:solidFill>
                <a:latin typeface="Average"/>
                <a:ea typeface="Average"/>
                <a:cs typeface="Average"/>
                <a:sym typeface="Average"/>
              </a:rPr>
              <a:t> it is </a:t>
            </a:r>
            <a:r>
              <a:rPr b="1" lang="en" sz="1600">
                <a:solidFill>
                  <a:schemeClr val="accent1"/>
                </a:solidFill>
                <a:latin typeface="Average"/>
                <a:ea typeface="Average"/>
                <a:cs typeface="Average"/>
                <a:sym typeface="Average"/>
              </a:rPr>
              <a:t>1856.</a:t>
            </a:r>
            <a:endParaRPr b="1" sz="1600">
              <a:solidFill>
                <a:schemeClr val="accent1"/>
              </a:solidFill>
              <a:latin typeface="Average"/>
              <a:ea typeface="Average"/>
              <a:cs typeface="Average"/>
              <a:sym typeface="Average"/>
            </a:endParaRPr>
          </a:p>
        </p:txBody>
      </p:sp>
      <p:sp>
        <p:nvSpPr>
          <p:cNvPr id="416" name="Google Shape;416;p61"/>
          <p:cNvSpPr txBox="1"/>
          <p:nvPr/>
        </p:nvSpPr>
        <p:spPr>
          <a:xfrm>
            <a:off x="0" y="72125"/>
            <a:ext cx="9144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Average"/>
                <a:ea typeface="Average"/>
                <a:cs typeface="Average"/>
                <a:sym typeface="Average"/>
              </a:rPr>
              <a:t>A. Hiring Analysis:</a:t>
            </a:r>
            <a:r>
              <a:rPr lang="en" sz="1600">
                <a:solidFill>
                  <a:schemeClr val="lt1"/>
                </a:solidFill>
                <a:latin typeface="Average"/>
                <a:ea typeface="Average"/>
                <a:cs typeface="Average"/>
                <a:sym typeface="Average"/>
              </a:rPr>
              <a:t> Determine the gender distribution of hires. How many males and females have been hired by the company?</a:t>
            </a:r>
            <a:endParaRPr sz="1600">
              <a:solidFill>
                <a:schemeClr val="lt1"/>
              </a:solidFill>
              <a:latin typeface="Average"/>
              <a:ea typeface="Average"/>
              <a:cs typeface="Average"/>
              <a:sym typeface="Average"/>
            </a:endParaRPr>
          </a:p>
        </p:txBody>
      </p:sp>
      <p:pic>
        <p:nvPicPr>
          <p:cNvPr id="417" name="Google Shape;417;p61"/>
          <p:cNvPicPr preferRelativeResize="0"/>
          <p:nvPr/>
        </p:nvPicPr>
        <p:blipFill>
          <a:blip r:embed="rId3">
            <a:alphaModFix/>
          </a:blip>
          <a:stretch>
            <a:fillRect/>
          </a:stretch>
        </p:blipFill>
        <p:spPr>
          <a:xfrm>
            <a:off x="876463" y="721300"/>
            <a:ext cx="7267575" cy="838200"/>
          </a:xfrm>
          <a:prstGeom prst="rect">
            <a:avLst/>
          </a:prstGeom>
          <a:noFill/>
          <a:ln>
            <a:noFill/>
          </a:ln>
        </p:spPr>
      </p:pic>
      <p:sp>
        <p:nvSpPr>
          <p:cNvPr id="418" name="Google Shape;418;p61"/>
          <p:cNvSpPr txBox="1"/>
          <p:nvPr/>
        </p:nvSpPr>
        <p:spPr>
          <a:xfrm>
            <a:off x="120950" y="721300"/>
            <a:ext cx="789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Table:</a:t>
            </a:r>
            <a:endParaRPr sz="1800">
              <a:solidFill>
                <a:schemeClr val="lt1"/>
              </a:solidFill>
              <a:latin typeface="Average"/>
              <a:ea typeface="Average"/>
              <a:cs typeface="Average"/>
              <a:sym typeface="Average"/>
            </a:endParaRPr>
          </a:p>
        </p:txBody>
      </p:sp>
      <p:pic>
        <p:nvPicPr>
          <p:cNvPr id="419" name="Google Shape;419;p61"/>
          <p:cNvPicPr preferRelativeResize="0"/>
          <p:nvPr/>
        </p:nvPicPr>
        <p:blipFill>
          <a:blip r:embed="rId4">
            <a:alphaModFix/>
          </a:blip>
          <a:stretch>
            <a:fillRect/>
          </a:stretch>
        </p:blipFill>
        <p:spPr>
          <a:xfrm>
            <a:off x="893213" y="1632750"/>
            <a:ext cx="7234101" cy="2442475"/>
          </a:xfrm>
          <a:prstGeom prst="rect">
            <a:avLst/>
          </a:prstGeom>
          <a:noFill/>
          <a:ln>
            <a:noFill/>
          </a:ln>
        </p:spPr>
      </p:pic>
      <p:sp>
        <p:nvSpPr>
          <p:cNvPr id="420" name="Google Shape;420;p61"/>
          <p:cNvSpPr txBox="1"/>
          <p:nvPr/>
        </p:nvSpPr>
        <p:spPr>
          <a:xfrm>
            <a:off x="120950" y="1632750"/>
            <a:ext cx="789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Chart</a:t>
            </a:r>
            <a:r>
              <a:rPr lang="en" sz="1800">
                <a:solidFill>
                  <a:schemeClr val="lt1"/>
                </a:solidFill>
                <a:latin typeface="Average"/>
                <a:ea typeface="Average"/>
                <a:cs typeface="Average"/>
                <a:sym typeface="Average"/>
              </a:rPr>
              <a:t>:</a:t>
            </a:r>
            <a:endParaRPr sz="1800">
              <a:solidFill>
                <a:schemeClr val="lt1"/>
              </a:solidFill>
              <a:latin typeface="Average"/>
              <a:ea typeface="Average"/>
              <a:cs typeface="Average"/>
              <a:sym typeface="Averag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62"/>
          <p:cNvSpPr txBox="1"/>
          <p:nvPr>
            <p:ph type="title"/>
          </p:nvPr>
        </p:nvSpPr>
        <p:spPr>
          <a:xfrm>
            <a:off x="51050" y="4148475"/>
            <a:ext cx="9093000" cy="87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verage"/>
                <a:ea typeface="Average"/>
                <a:cs typeface="Average"/>
                <a:sym typeface="Average"/>
              </a:rPr>
              <a:t>T</a:t>
            </a:r>
            <a:r>
              <a:rPr lang="en" sz="1600">
                <a:solidFill>
                  <a:schemeClr val="dk2"/>
                </a:solidFill>
                <a:latin typeface="Average"/>
                <a:ea typeface="Average"/>
                <a:cs typeface="Average"/>
                <a:sym typeface="Average"/>
              </a:rPr>
              <a:t>o find the Average salary in each department we have used the function </a:t>
            </a:r>
            <a:r>
              <a:rPr b="1" lang="en" sz="1600">
                <a:solidFill>
                  <a:schemeClr val="dk2"/>
                </a:solidFill>
                <a:latin typeface="Average"/>
                <a:ea typeface="Average"/>
                <a:cs typeface="Average"/>
                <a:sym typeface="Average"/>
              </a:rPr>
              <a:t>AVERAGEIF</a:t>
            </a:r>
            <a:r>
              <a:rPr lang="en" sz="1600">
                <a:solidFill>
                  <a:schemeClr val="dk2"/>
                </a:solidFill>
                <a:latin typeface="Average"/>
                <a:ea typeface="Average"/>
                <a:cs typeface="Average"/>
                <a:sym typeface="Average"/>
              </a:rPr>
              <a:t> where the formula considers only the desired department to calculate the average salary.</a:t>
            </a:r>
            <a:endParaRPr b="1" sz="1600">
              <a:solidFill>
                <a:schemeClr val="dk2"/>
              </a:solidFill>
              <a:latin typeface="Average"/>
              <a:ea typeface="Average"/>
              <a:cs typeface="Average"/>
              <a:sym typeface="Average"/>
            </a:endParaRPr>
          </a:p>
        </p:txBody>
      </p:sp>
      <p:sp>
        <p:nvSpPr>
          <p:cNvPr id="426" name="Google Shape;426;p62"/>
          <p:cNvSpPr txBox="1"/>
          <p:nvPr/>
        </p:nvSpPr>
        <p:spPr>
          <a:xfrm>
            <a:off x="0" y="72125"/>
            <a:ext cx="8070900" cy="7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Average"/>
                <a:ea typeface="Average"/>
                <a:cs typeface="Average"/>
                <a:sym typeface="Average"/>
              </a:rPr>
              <a:t>B. Salary Analysis: </a:t>
            </a:r>
            <a:r>
              <a:rPr lang="en" sz="1600">
                <a:solidFill>
                  <a:schemeClr val="dk2"/>
                </a:solidFill>
                <a:latin typeface="Average"/>
                <a:ea typeface="Average"/>
                <a:cs typeface="Average"/>
                <a:sym typeface="Average"/>
              </a:rPr>
              <a:t>What is the average salary offered by this company? Use Excel functions to calculate this.</a:t>
            </a:r>
            <a:endParaRPr sz="1600">
              <a:solidFill>
                <a:schemeClr val="dk2"/>
              </a:solidFill>
              <a:latin typeface="Average"/>
              <a:ea typeface="Average"/>
              <a:cs typeface="Average"/>
              <a:sym typeface="Average"/>
            </a:endParaRPr>
          </a:p>
          <a:p>
            <a:pPr indent="0" lvl="0" marL="0" rtl="0" algn="l">
              <a:spcBef>
                <a:spcPts val="0"/>
              </a:spcBef>
              <a:spcAft>
                <a:spcPts val="0"/>
              </a:spcAft>
              <a:buNone/>
            </a:pPr>
            <a:r>
              <a:t/>
            </a:r>
            <a:endParaRPr sz="1600">
              <a:solidFill>
                <a:schemeClr val="dk2"/>
              </a:solidFill>
              <a:latin typeface="Average"/>
              <a:ea typeface="Average"/>
              <a:cs typeface="Average"/>
              <a:sym typeface="Average"/>
            </a:endParaRPr>
          </a:p>
        </p:txBody>
      </p:sp>
      <p:sp>
        <p:nvSpPr>
          <p:cNvPr id="427" name="Google Shape;427;p62"/>
          <p:cNvSpPr txBox="1"/>
          <p:nvPr/>
        </p:nvSpPr>
        <p:spPr>
          <a:xfrm>
            <a:off x="120950" y="721300"/>
            <a:ext cx="789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verage"/>
                <a:ea typeface="Average"/>
                <a:cs typeface="Average"/>
                <a:sym typeface="Average"/>
              </a:rPr>
              <a:t>Table</a:t>
            </a:r>
            <a:r>
              <a:rPr lang="en" sz="1800">
                <a:solidFill>
                  <a:schemeClr val="dk2"/>
                </a:solidFill>
                <a:latin typeface="Average"/>
                <a:ea typeface="Average"/>
                <a:cs typeface="Average"/>
                <a:sym typeface="Average"/>
              </a:rPr>
              <a:t>:</a:t>
            </a:r>
            <a:endParaRPr sz="1800">
              <a:solidFill>
                <a:schemeClr val="dk2"/>
              </a:solidFill>
              <a:latin typeface="Average"/>
              <a:ea typeface="Average"/>
              <a:cs typeface="Average"/>
              <a:sym typeface="Average"/>
            </a:endParaRPr>
          </a:p>
        </p:txBody>
      </p:sp>
      <p:pic>
        <p:nvPicPr>
          <p:cNvPr id="428" name="Google Shape;428;p62"/>
          <p:cNvPicPr preferRelativeResize="0"/>
          <p:nvPr/>
        </p:nvPicPr>
        <p:blipFill>
          <a:blip r:embed="rId3">
            <a:alphaModFix/>
          </a:blip>
          <a:stretch>
            <a:fillRect/>
          </a:stretch>
        </p:blipFill>
        <p:spPr>
          <a:xfrm>
            <a:off x="1115725" y="1067200"/>
            <a:ext cx="7267575" cy="276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p63"/>
          <p:cNvSpPr txBox="1"/>
          <p:nvPr>
            <p:ph type="title"/>
          </p:nvPr>
        </p:nvSpPr>
        <p:spPr>
          <a:xfrm>
            <a:off x="51050" y="4057100"/>
            <a:ext cx="9093000" cy="9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verage"/>
                <a:ea typeface="Average"/>
                <a:cs typeface="Average"/>
                <a:sym typeface="Average"/>
              </a:rPr>
              <a:t>In the above output, we can find the average salary in individual departments. But if we need the</a:t>
            </a:r>
            <a:endParaRPr sz="1600">
              <a:solidFill>
                <a:schemeClr val="dk2"/>
              </a:solidFill>
              <a:latin typeface="Average"/>
              <a:ea typeface="Average"/>
              <a:cs typeface="Average"/>
              <a:sym typeface="Average"/>
            </a:endParaRPr>
          </a:p>
          <a:p>
            <a:pPr indent="0" lvl="0" marL="0" rtl="0" algn="l">
              <a:spcBef>
                <a:spcPts val="0"/>
              </a:spcBef>
              <a:spcAft>
                <a:spcPts val="0"/>
              </a:spcAft>
              <a:buNone/>
            </a:pPr>
            <a:r>
              <a:rPr lang="en" sz="1600">
                <a:solidFill>
                  <a:schemeClr val="dk2"/>
                </a:solidFill>
                <a:latin typeface="Average"/>
                <a:ea typeface="Average"/>
                <a:cs typeface="Average"/>
                <a:sym typeface="Average"/>
              </a:rPr>
              <a:t>average salary for the whole company the average would be </a:t>
            </a:r>
            <a:r>
              <a:rPr b="1" lang="en" sz="1600">
                <a:solidFill>
                  <a:schemeClr val="dk2"/>
                </a:solidFill>
                <a:latin typeface="Average"/>
                <a:ea typeface="Average"/>
                <a:cs typeface="Average"/>
                <a:sym typeface="Average"/>
              </a:rPr>
              <a:t>Average/Mean = 49983.02902</a:t>
            </a:r>
            <a:endParaRPr b="1" sz="1600">
              <a:solidFill>
                <a:schemeClr val="dk2"/>
              </a:solidFill>
              <a:latin typeface="Average"/>
              <a:ea typeface="Average"/>
              <a:cs typeface="Average"/>
              <a:sym typeface="Average"/>
            </a:endParaRPr>
          </a:p>
          <a:p>
            <a:pPr indent="0" lvl="0" marL="0" rtl="0" algn="l">
              <a:spcBef>
                <a:spcPts val="0"/>
              </a:spcBef>
              <a:spcAft>
                <a:spcPts val="0"/>
              </a:spcAft>
              <a:buNone/>
            </a:pPr>
            <a:r>
              <a:rPr lang="en" sz="1600">
                <a:solidFill>
                  <a:schemeClr val="dk2"/>
                </a:solidFill>
                <a:latin typeface="Average"/>
                <a:ea typeface="Average"/>
                <a:cs typeface="Average"/>
                <a:sym typeface="Average"/>
              </a:rPr>
              <a:t>(Formula=AVERAGE(Data!G:G)).</a:t>
            </a:r>
            <a:endParaRPr sz="1600">
              <a:solidFill>
                <a:schemeClr val="dk2"/>
              </a:solidFill>
              <a:latin typeface="Average"/>
              <a:ea typeface="Average"/>
              <a:cs typeface="Average"/>
              <a:sym typeface="Average"/>
            </a:endParaRPr>
          </a:p>
          <a:p>
            <a:pPr indent="0" lvl="0" marL="0" rtl="0" algn="l">
              <a:spcBef>
                <a:spcPts val="0"/>
              </a:spcBef>
              <a:spcAft>
                <a:spcPts val="0"/>
              </a:spcAft>
              <a:buNone/>
            </a:pPr>
            <a:r>
              <a:t/>
            </a:r>
            <a:endParaRPr sz="1600">
              <a:solidFill>
                <a:schemeClr val="dk2"/>
              </a:solidFill>
              <a:latin typeface="Average"/>
              <a:ea typeface="Average"/>
              <a:cs typeface="Average"/>
              <a:sym typeface="Average"/>
            </a:endParaRPr>
          </a:p>
        </p:txBody>
      </p:sp>
      <p:sp>
        <p:nvSpPr>
          <p:cNvPr id="434" name="Google Shape;434;p63"/>
          <p:cNvSpPr txBox="1"/>
          <p:nvPr/>
        </p:nvSpPr>
        <p:spPr>
          <a:xfrm>
            <a:off x="120950" y="301850"/>
            <a:ext cx="789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verage"/>
                <a:ea typeface="Average"/>
                <a:cs typeface="Average"/>
                <a:sym typeface="Average"/>
              </a:rPr>
              <a:t>Chart</a:t>
            </a:r>
            <a:r>
              <a:rPr lang="en" sz="1800">
                <a:solidFill>
                  <a:schemeClr val="dk2"/>
                </a:solidFill>
                <a:latin typeface="Average"/>
                <a:ea typeface="Average"/>
                <a:cs typeface="Average"/>
                <a:sym typeface="Average"/>
              </a:rPr>
              <a:t>:</a:t>
            </a:r>
            <a:endParaRPr sz="1800">
              <a:solidFill>
                <a:schemeClr val="dk2"/>
              </a:solidFill>
              <a:latin typeface="Average"/>
              <a:ea typeface="Average"/>
              <a:cs typeface="Average"/>
              <a:sym typeface="Average"/>
            </a:endParaRPr>
          </a:p>
        </p:txBody>
      </p:sp>
      <p:pic>
        <p:nvPicPr>
          <p:cNvPr id="435" name="Google Shape;435;p63"/>
          <p:cNvPicPr preferRelativeResize="0"/>
          <p:nvPr/>
        </p:nvPicPr>
        <p:blipFill>
          <a:blip r:embed="rId3">
            <a:alphaModFix/>
          </a:blip>
          <a:stretch>
            <a:fillRect/>
          </a:stretch>
        </p:blipFill>
        <p:spPr>
          <a:xfrm>
            <a:off x="1032400" y="261900"/>
            <a:ext cx="7477975" cy="3626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4"/>
          <p:cNvSpPr txBox="1"/>
          <p:nvPr>
            <p:ph type="title"/>
          </p:nvPr>
        </p:nvSpPr>
        <p:spPr>
          <a:xfrm>
            <a:off x="51050" y="4148475"/>
            <a:ext cx="9093000" cy="87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Average"/>
                <a:ea typeface="Average"/>
                <a:cs typeface="Average"/>
                <a:sym typeface="Average"/>
              </a:rPr>
              <a:t>From the </a:t>
            </a:r>
            <a:r>
              <a:rPr lang="en" sz="1600">
                <a:solidFill>
                  <a:schemeClr val="accent1"/>
                </a:solidFill>
                <a:latin typeface="Average"/>
                <a:ea typeface="Average"/>
                <a:cs typeface="Average"/>
                <a:sym typeface="Average"/>
              </a:rPr>
              <a:t>statistics</a:t>
            </a:r>
            <a:r>
              <a:rPr lang="en" sz="1600">
                <a:solidFill>
                  <a:schemeClr val="accent1"/>
                </a:solidFill>
                <a:latin typeface="Average"/>
                <a:ea typeface="Average"/>
                <a:cs typeface="Average"/>
                <a:sym typeface="Average"/>
              </a:rPr>
              <a:t> on the salary we have 100 in min values and 400000 in max value. So, lets just consider we need 10 </a:t>
            </a:r>
            <a:r>
              <a:rPr lang="en" sz="1600">
                <a:solidFill>
                  <a:schemeClr val="accent1"/>
                </a:solidFill>
                <a:latin typeface="Average"/>
                <a:ea typeface="Average"/>
                <a:cs typeface="Average"/>
                <a:sym typeface="Average"/>
              </a:rPr>
              <a:t>intervals, the interval width comes down to 39990 per interval. The calculated total salary per class interval is calculated using the formula {=COUNTIFS(data!G1:G7168, "&gt;="&amp;B50, data!G1:G7168, "&lt;="&amp;C50)}</a:t>
            </a:r>
            <a:endParaRPr b="1" sz="1600">
              <a:solidFill>
                <a:schemeClr val="accent1"/>
              </a:solidFill>
              <a:latin typeface="Average"/>
              <a:ea typeface="Average"/>
              <a:cs typeface="Average"/>
              <a:sym typeface="Average"/>
            </a:endParaRPr>
          </a:p>
        </p:txBody>
      </p:sp>
      <p:sp>
        <p:nvSpPr>
          <p:cNvPr id="441" name="Google Shape;441;p64"/>
          <p:cNvSpPr txBox="1"/>
          <p:nvPr/>
        </p:nvSpPr>
        <p:spPr>
          <a:xfrm>
            <a:off x="0" y="72125"/>
            <a:ext cx="9144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Average"/>
                <a:ea typeface="Average"/>
                <a:cs typeface="Average"/>
                <a:sym typeface="Average"/>
              </a:rPr>
              <a:t>C. Salary Distribution: </a:t>
            </a:r>
            <a:r>
              <a:rPr lang="en" sz="1600">
                <a:solidFill>
                  <a:schemeClr val="lt1"/>
                </a:solidFill>
                <a:latin typeface="Average"/>
                <a:ea typeface="Average"/>
                <a:cs typeface="Average"/>
                <a:sym typeface="Average"/>
              </a:rPr>
              <a:t>Create class intervals for the salaries in the company. This will help you understand the salary distribution.</a:t>
            </a:r>
            <a:endParaRPr sz="1600">
              <a:solidFill>
                <a:schemeClr val="lt1"/>
              </a:solidFill>
              <a:latin typeface="Average"/>
              <a:ea typeface="Average"/>
              <a:cs typeface="Average"/>
              <a:sym typeface="Average"/>
            </a:endParaRPr>
          </a:p>
          <a:p>
            <a:pPr indent="0" lvl="0" marL="0" rtl="0" algn="l">
              <a:spcBef>
                <a:spcPts val="0"/>
              </a:spcBef>
              <a:spcAft>
                <a:spcPts val="0"/>
              </a:spcAft>
              <a:buNone/>
            </a:pPr>
            <a:r>
              <a:t/>
            </a:r>
            <a:endParaRPr b="1" sz="1600">
              <a:solidFill>
                <a:schemeClr val="lt1"/>
              </a:solidFill>
              <a:latin typeface="Average"/>
              <a:ea typeface="Average"/>
              <a:cs typeface="Average"/>
              <a:sym typeface="Average"/>
            </a:endParaRPr>
          </a:p>
        </p:txBody>
      </p:sp>
      <p:sp>
        <p:nvSpPr>
          <p:cNvPr id="442" name="Google Shape;442;p64"/>
          <p:cNvSpPr txBox="1"/>
          <p:nvPr/>
        </p:nvSpPr>
        <p:spPr>
          <a:xfrm>
            <a:off x="120950" y="721300"/>
            <a:ext cx="20076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Class </a:t>
            </a:r>
            <a:r>
              <a:rPr lang="en" sz="1800">
                <a:solidFill>
                  <a:schemeClr val="lt1"/>
                </a:solidFill>
                <a:latin typeface="Average"/>
                <a:ea typeface="Average"/>
                <a:cs typeface="Average"/>
                <a:sym typeface="Average"/>
              </a:rPr>
              <a:t>Intervals:</a:t>
            </a:r>
            <a:endParaRPr sz="1800">
              <a:solidFill>
                <a:schemeClr val="lt1"/>
              </a:solidFill>
              <a:latin typeface="Average"/>
              <a:ea typeface="Average"/>
              <a:cs typeface="Average"/>
              <a:sym typeface="Average"/>
            </a:endParaRPr>
          </a:p>
        </p:txBody>
      </p:sp>
      <p:pic>
        <p:nvPicPr>
          <p:cNvPr id="443" name="Google Shape;443;p64"/>
          <p:cNvPicPr preferRelativeResize="0"/>
          <p:nvPr/>
        </p:nvPicPr>
        <p:blipFill rotWithShape="1">
          <a:blip r:embed="rId3">
            <a:alphaModFix/>
          </a:blip>
          <a:srcRect b="0" l="0" r="4543" t="0"/>
          <a:stretch/>
        </p:blipFill>
        <p:spPr>
          <a:xfrm>
            <a:off x="549325" y="1241000"/>
            <a:ext cx="3775224" cy="2733675"/>
          </a:xfrm>
          <a:prstGeom prst="rect">
            <a:avLst/>
          </a:prstGeom>
          <a:noFill/>
          <a:ln>
            <a:noFill/>
          </a:ln>
        </p:spPr>
      </p:pic>
      <p:pic>
        <p:nvPicPr>
          <p:cNvPr id="444" name="Google Shape;444;p64"/>
          <p:cNvPicPr preferRelativeResize="0"/>
          <p:nvPr/>
        </p:nvPicPr>
        <p:blipFill rotWithShape="1">
          <a:blip r:embed="rId4">
            <a:alphaModFix/>
          </a:blip>
          <a:srcRect b="0" l="0" r="45913" t="0"/>
          <a:stretch/>
        </p:blipFill>
        <p:spPr>
          <a:xfrm>
            <a:off x="4802975" y="1241000"/>
            <a:ext cx="3977051" cy="2733675"/>
          </a:xfrm>
          <a:prstGeom prst="rect">
            <a:avLst/>
          </a:prstGeom>
          <a:noFill/>
          <a:ln>
            <a:noFill/>
          </a:ln>
        </p:spPr>
      </p:pic>
      <p:sp>
        <p:nvSpPr>
          <p:cNvPr id="445" name="Google Shape;445;p64"/>
          <p:cNvSpPr txBox="1"/>
          <p:nvPr/>
        </p:nvSpPr>
        <p:spPr>
          <a:xfrm>
            <a:off x="4398125" y="743263"/>
            <a:ext cx="20076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Table:</a:t>
            </a:r>
            <a:endParaRPr sz="1800">
              <a:solidFill>
                <a:schemeClr val="lt1"/>
              </a:solidFill>
              <a:latin typeface="Average"/>
              <a:ea typeface="Average"/>
              <a:cs typeface="Average"/>
              <a:sym typeface="Averag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5"/>
          <p:cNvSpPr txBox="1"/>
          <p:nvPr>
            <p:ph type="title"/>
          </p:nvPr>
        </p:nvSpPr>
        <p:spPr>
          <a:xfrm>
            <a:off x="51050" y="4148475"/>
            <a:ext cx="9093000" cy="87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Average"/>
                <a:ea typeface="Average"/>
                <a:cs typeface="Average"/>
                <a:sym typeface="Average"/>
              </a:rPr>
              <a:t>So from the above chart we can see that the class </a:t>
            </a:r>
            <a:r>
              <a:rPr lang="en" sz="1600">
                <a:solidFill>
                  <a:schemeClr val="accent1"/>
                </a:solidFill>
                <a:latin typeface="Average"/>
                <a:ea typeface="Average"/>
                <a:cs typeface="Average"/>
                <a:sym typeface="Average"/>
              </a:rPr>
              <a:t>intervals</a:t>
            </a:r>
            <a:r>
              <a:rPr lang="en" sz="1600">
                <a:solidFill>
                  <a:schemeClr val="accent1"/>
                </a:solidFill>
                <a:latin typeface="Average"/>
                <a:ea typeface="Average"/>
                <a:cs typeface="Average"/>
                <a:sym typeface="Average"/>
              </a:rPr>
              <a:t> between </a:t>
            </a:r>
            <a:r>
              <a:rPr b="1" lang="en" sz="1600">
                <a:solidFill>
                  <a:schemeClr val="accent1"/>
                </a:solidFill>
                <a:latin typeface="Average"/>
                <a:ea typeface="Average"/>
                <a:cs typeface="Average"/>
                <a:sym typeface="Average"/>
              </a:rPr>
              <a:t>40091 to 80080</a:t>
            </a:r>
            <a:r>
              <a:rPr lang="en" sz="1600">
                <a:solidFill>
                  <a:schemeClr val="accent1"/>
                </a:solidFill>
                <a:latin typeface="Average"/>
                <a:ea typeface="Average"/>
                <a:cs typeface="Average"/>
                <a:sym typeface="Average"/>
              </a:rPr>
              <a:t> has the highest salaried employes which is about</a:t>
            </a:r>
            <a:r>
              <a:rPr b="1" lang="en" sz="1600">
                <a:solidFill>
                  <a:schemeClr val="accent1"/>
                </a:solidFill>
                <a:latin typeface="Average"/>
                <a:ea typeface="Average"/>
                <a:cs typeface="Average"/>
                <a:sym typeface="Average"/>
              </a:rPr>
              <a:t> 2961</a:t>
            </a:r>
            <a:r>
              <a:rPr lang="en" sz="1600">
                <a:solidFill>
                  <a:schemeClr val="accent1"/>
                </a:solidFill>
                <a:latin typeface="Average"/>
                <a:ea typeface="Average"/>
                <a:cs typeface="Average"/>
                <a:sym typeface="Average"/>
              </a:rPr>
              <a:t>.</a:t>
            </a:r>
            <a:endParaRPr b="1" sz="1600">
              <a:solidFill>
                <a:schemeClr val="accent1"/>
              </a:solidFill>
              <a:latin typeface="Average"/>
              <a:ea typeface="Average"/>
              <a:cs typeface="Average"/>
              <a:sym typeface="Average"/>
            </a:endParaRPr>
          </a:p>
        </p:txBody>
      </p:sp>
      <p:sp>
        <p:nvSpPr>
          <p:cNvPr id="451" name="Google Shape;451;p65"/>
          <p:cNvSpPr txBox="1"/>
          <p:nvPr/>
        </p:nvSpPr>
        <p:spPr>
          <a:xfrm>
            <a:off x="51050" y="92100"/>
            <a:ext cx="15081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Chart:</a:t>
            </a:r>
            <a:endParaRPr sz="1800">
              <a:solidFill>
                <a:schemeClr val="lt1"/>
              </a:solidFill>
              <a:latin typeface="Average"/>
              <a:ea typeface="Average"/>
              <a:cs typeface="Average"/>
              <a:sym typeface="Average"/>
            </a:endParaRPr>
          </a:p>
        </p:txBody>
      </p:sp>
      <p:pic>
        <p:nvPicPr>
          <p:cNvPr id="452" name="Google Shape;452;p65"/>
          <p:cNvPicPr preferRelativeResize="0"/>
          <p:nvPr/>
        </p:nvPicPr>
        <p:blipFill>
          <a:blip r:embed="rId3">
            <a:alphaModFix/>
          </a:blip>
          <a:stretch>
            <a:fillRect/>
          </a:stretch>
        </p:blipFill>
        <p:spPr>
          <a:xfrm>
            <a:off x="939925" y="461700"/>
            <a:ext cx="7260825" cy="3430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sp>
        <p:nvSpPr>
          <p:cNvPr id="457" name="Google Shape;457;p66"/>
          <p:cNvSpPr txBox="1"/>
          <p:nvPr>
            <p:ph type="title"/>
          </p:nvPr>
        </p:nvSpPr>
        <p:spPr>
          <a:xfrm>
            <a:off x="51050" y="4148475"/>
            <a:ext cx="9093000" cy="87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verage"/>
                <a:ea typeface="Average"/>
                <a:cs typeface="Average"/>
                <a:sym typeface="Average"/>
              </a:rPr>
              <a:t>To find the number of employe in each department we have used the </a:t>
            </a:r>
            <a:r>
              <a:rPr b="1" lang="en" sz="1600">
                <a:solidFill>
                  <a:schemeClr val="dk2"/>
                </a:solidFill>
                <a:latin typeface="Average"/>
                <a:ea typeface="Average"/>
                <a:cs typeface="Average"/>
                <a:sym typeface="Average"/>
              </a:rPr>
              <a:t>COUNTIF</a:t>
            </a:r>
            <a:r>
              <a:rPr lang="en" sz="1600">
                <a:solidFill>
                  <a:schemeClr val="dk2"/>
                </a:solidFill>
                <a:latin typeface="Average"/>
                <a:ea typeface="Average"/>
                <a:cs typeface="Average"/>
                <a:sym typeface="Average"/>
              </a:rPr>
              <a:t> function which helps us to filter out the department which we need to calculate the number of employe in. </a:t>
            </a:r>
            <a:endParaRPr b="1" sz="1600">
              <a:solidFill>
                <a:schemeClr val="dk2"/>
              </a:solidFill>
              <a:latin typeface="Average"/>
              <a:ea typeface="Average"/>
              <a:cs typeface="Average"/>
              <a:sym typeface="Average"/>
            </a:endParaRPr>
          </a:p>
        </p:txBody>
      </p:sp>
      <p:sp>
        <p:nvSpPr>
          <p:cNvPr id="458" name="Google Shape;458;p66"/>
          <p:cNvSpPr txBox="1"/>
          <p:nvPr/>
        </p:nvSpPr>
        <p:spPr>
          <a:xfrm>
            <a:off x="0" y="72125"/>
            <a:ext cx="90930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Average"/>
                <a:ea typeface="Average"/>
                <a:cs typeface="Average"/>
                <a:sym typeface="Average"/>
              </a:rPr>
              <a:t>D. Departmental Analysis: </a:t>
            </a:r>
            <a:r>
              <a:rPr lang="en" sz="1600">
                <a:solidFill>
                  <a:schemeClr val="dk2"/>
                </a:solidFill>
                <a:latin typeface="Average"/>
                <a:ea typeface="Average"/>
                <a:cs typeface="Average"/>
                <a:sym typeface="Average"/>
              </a:rPr>
              <a:t>Use a pie chart, bar graph, or any other suitable visualization to show the proportion of people working in different departments.</a:t>
            </a:r>
            <a:endParaRPr sz="1600">
              <a:solidFill>
                <a:schemeClr val="dk2"/>
              </a:solidFill>
              <a:latin typeface="Average"/>
              <a:ea typeface="Average"/>
              <a:cs typeface="Average"/>
              <a:sym typeface="Average"/>
            </a:endParaRPr>
          </a:p>
          <a:p>
            <a:pPr indent="0" lvl="0" marL="0" rtl="0" algn="l">
              <a:spcBef>
                <a:spcPts val="0"/>
              </a:spcBef>
              <a:spcAft>
                <a:spcPts val="0"/>
              </a:spcAft>
              <a:buNone/>
            </a:pPr>
            <a:r>
              <a:t/>
            </a:r>
            <a:endParaRPr sz="1600">
              <a:solidFill>
                <a:schemeClr val="dk2"/>
              </a:solidFill>
              <a:latin typeface="Average"/>
              <a:ea typeface="Average"/>
              <a:cs typeface="Average"/>
              <a:sym typeface="Average"/>
            </a:endParaRPr>
          </a:p>
        </p:txBody>
      </p:sp>
      <p:sp>
        <p:nvSpPr>
          <p:cNvPr id="459" name="Google Shape;459;p66"/>
          <p:cNvSpPr txBox="1"/>
          <p:nvPr/>
        </p:nvSpPr>
        <p:spPr>
          <a:xfrm>
            <a:off x="140950" y="791225"/>
            <a:ext cx="789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verage"/>
                <a:ea typeface="Average"/>
                <a:cs typeface="Average"/>
                <a:sym typeface="Average"/>
              </a:rPr>
              <a:t>Table:</a:t>
            </a:r>
            <a:endParaRPr sz="1800">
              <a:solidFill>
                <a:schemeClr val="dk2"/>
              </a:solidFill>
              <a:latin typeface="Average"/>
              <a:ea typeface="Average"/>
              <a:cs typeface="Average"/>
              <a:sym typeface="Average"/>
            </a:endParaRPr>
          </a:p>
        </p:txBody>
      </p:sp>
      <p:pic>
        <p:nvPicPr>
          <p:cNvPr id="460" name="Google Shape;460;p66"/>
          <p:cNvPicPr preferRelativeResize="0"/>
          <p:nvPr/>
        </p:nvPicPr>
        <p:blipFill>
          <a:blip r:embed="rId3">
            <a:alphaModFix/>
          </a:blip>
          <a:stretch>
            <a:fillRect/>
          </a:stretch>
        </p:blipFill>
        <p:spPr>
          <a:xfrm>
            <a:off x="929950" y="1057225"/>
            <a:ext cx="7481901" cy="2560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67"/>
          <p:cNvSpPr txBox="1"/>
          <p:nvPr>
            <p:ph type="title"/>
          </p:nvPr>
        </p:nvSpPr>
        <p:spPr>
          <a:xfrm>
            <a:off x="51050" y="4148475"/>
            <a:ext cx="9093000" cy="87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verage"/>
                <a:ea typeface="Average"/>
                <a:cs typeface="Average"/>
                <a:sym typeface="Average"/>
              </a:rPr>
              <a:t>If we create a bar chart we get to see that the number of employe in </a:t>
            </a:r>
            <a:r>
              <a:rPr b="1" lang="en" sz="1600">
                <a:solidFill>
                  <a:schemeClr val="dk2"/>
                </a:solidFill>
                <a:latin typeface="Average"/>
                <a:ea typeface="Average"/>
                <a:cs typeface="Average"/>
                <a:sym typeface="Average"/>
              </a:rPr>
              <a:t>operations department</a:t>
            </a:r>
            <a:r>
              <a:rPr lang="en" sz="1600">
                <a:solidFill>
                  <a:schemeClr val="dk2"/>
                </a:solidFill>
                <a:latin typeface="Average"/>
                <a:ea typeface="Average"/>
                <a:cs typeface="Average"/>
                <a:sym typeface="Average"/>
              </a:rPr>
              <a:t> is higher with </a:t>
            </a:r>
            <a:r>
              <a:rPr b="1" lang="en" sz="1600">
                <a:solidFill>
                  <a:schemeClr val="dk2"/>
                </a:solidFill>
                <a:latin typeface="Average"/>
                <a:ea typeface="Average"/>
                <a:cs typeface="Average"/>
                <a:sym typeface="Average"/>
              </a:rPr>
              <a:t>1843</a:t>
            </a:r>
            <a:r>
              <a:rPr lang="en" sz="1600">
                <a:solidFill>
                  <a:schemeClr val="dk2"/>
                </a:solidFill>
                <a:latin typeface="Average"/>
                <a:ea typeface="Average"/>
                <a:cs typeface="Average"/>
                <a:sym typeface="Average"/>
              </a:rPr>
              <a:t> employes and the lowest department is </a:t>
            </a:r>
            <a:r>
              <a:rPr b="1" lang="en" sz="1600">
                <a:solidFill>
                  <a:schemeClr val="dk2"/>
                </a:solidFill>
                <a:latin typeface="Average"/>
                <a:ea typeface="Average"/>
                <a:cs typeface="Average"/>
                <a:sym typeface="Average"/>
              </a:rPr>
              <a:t>human resource</a:t>
            </a:r>
            <a:r>
              <a:rPr lang="en" sz="1600">
                <a:solidFill>
                  <a:schemeClr val="dk2"/>
                </a:solidFill>
                <a:latin typeface="Average"/>
                <a:ea typeface="Average"/>
                <a:cs typeface="Average"/>
                <a:sym typeface="Average"/>
              </a:rPr>
              <a:t> with  </a:t>
            </a:r>
            <a:r>
              <a:rPr b="1" lang="en" sz="1600">
                <a:solidFill>
                  <a:schemeClr val="dk2"/>
                </a:solidFill>
                <a:latin typeface="Average"/>
                <a:ea typeface="Average"/>
                <a:cs typeface="Average"/>
                <a:sym typeface="Average"/>
              </a:rPr>
              <a:t>70</a:t>
            </a:r>
            <a:r>
              <a:rPr lang="en" sz="1600">
                <a:solidFill>
                  <a:schemeClr val="dk2"/>
                </a:solidFill>
                <a:latin typeface="Average"/>
                <a:ea typeface="Average"/>
                <a:cs typeface="Average"/>
                <a:sym typeface="Average"/>
              </a:rPr>
              <a:t> employes.</a:t>
            </a:r>
            <a:endParaRPr b="1" sz="1600">
              <a:solidFill>
                <a:schemeClr val="dk2"/>
              </a:solidFill>
              <a:latin typeface="Average"/>
              <a:ea typeface="Average"/>
              <a:cs typeface="Average"/>
              <a:sym typeface="Average"/>
            </a:endParaRPr>
          </a:p>
        </p:txBody>
      </p:sp>
      <p:sp>
        <p:nvSpPr>
          <p:cNvPr id="466" name="Google Shape;466;p67"/>
          <p:cNvSpPr txBox="1"/>
          <p:nvPr/>
        </p:nvSpPr>
        <p:spPr>
          <a:xfrm>
            <a:off x="101000" y="201975"/>
            <a:ext cx="789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verage"/>
                <a:ea typeface="Average"/>
                <a:cs typeface="Average"/>
                <a:sym typeface="Average"/>
              </a:rPr>
              <a:t>Chart:</a:t>
            </a:r>
            <a:endParaRPr sz="1800">
              <a:solidFill>
                <a:schemeClr val="dk2"/>
              </a:solidFill>
              <a:latin typeface="Average"/>
              <a:ea typeface="Average"/>
              <a:cs typeface="Average"/>
              <a:sym typeface="Average"/>
            </a:endParaRPr>
          </a:p>
        </p:txBody>
      </p:sp>
      <p:pic>
        <p:nvPicPr>
          <p:cNvPr id="467" name="Google Shape;467;p67"/>
          <p:cNvPicPr preferRelativeResize="0"/>
          <p:nvPr/>
        </p:nvPicPr>
        <p:blipFill>
          <a:blip r:embed="rId3">
            <a:alphaModFix/>
          </a:blip>
          <a:stretch>
            <a:fillRect/>
          </a:stretch>
        </p:blipFill>
        <p:spPr>
          <a:xfrm>
            <a:off x="890000" y="431675"/>
            <a:ext cx="7560426" cy="348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3"/>
          <p:cNvSpPr txBox="1"/>
          <p:nvPr>
            <p:ph type="title"/>
          </p:nvPr>
        </p:nvSpPr>
        <p:spPr>
          <a:xfrm>
            <a:off x="311700" y="1873225"/>
            <a:ext cx="85206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Data Analytics Process</a:t>
            </a:r>
            <a:endParaRPr sz="6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8"/>
          <p:cNvSpPr txBox="1"/>
          <p:nvPr>
            <p:ph type="title"/>
          </p:nvPr>
        </p:nvSpPr>
        <p:spPr>
          <a:xfrm>
            <a:off x="51050" y="4148475"/>
            <a:ext cx="9093000" cy="87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Average"/>
                <a:ea typeface="Average"/>
                <a:cs typeface="Average"/>
                <a:sym typeface="Average"/>
              </a:rPr>
              <a:t>Since we have to calculate the number of posts based on the post name I have tried to extract the post name by using the function </a:t>
            </a:r>
            <a:r>
              <a:rPr b="1" lang="en" sz="1600">
                <a:solidFill>
                  <a:schemeClr val="accent1"/>
                </a:solidFill>
                <a:latin typeface="Average"/>
                <a:ea typeface="Average"/>
                <a:cs typeface="Average"/>
                <a:sym typeface="Average"/>
              </a:rPr>
              <a:t>UNIQUE</a:t>
            </a:r>
            <a:r>
              <a:rPr lang="en" sz="1600">
                <a:solidFill>
                  <a:schemeClr val="accent1"/>
                </a:solidFill>
                <a:latin typeface="Average"/>
                <a:ea typeface="Average"/>
                <a:cs typeface="Average"/>
                <a:sym typeface="Average"/>
              </a:rPr>
              <a:t>, and calculated the the </a:t>
            </a:r>
            <a:r>
              <a:rPr lang="en" sz="1600">
                <a:solidFill>
                  <a:schemeClr val="accent1"/>
                </a:solidFill>
                <a:latin typeface="Average"/>
                <a:ea typeface="Average"/>
                <a:cs typeface="Average"/>
                <a:sym typeface="Average"/>
              </a:rPr>
              <a:t>total</a:t>
            </a:r>
            <a:r>
              <a:rPr lang="en" sz="1600">
                <a:solidFill>
                  <a:schemeClr val="accent1"/>
                </a:solidFill>
                <a:latin typeface="Average"/>
                <a:ea typeface="Average"/>
                <a:cs typeface="Average"/>
                <a:sym typeface="Average"/>
              </a:rPr>
              <a:t> number of posts in each </a:t>
            </a:r>
            <a:r>
              <a:rPr lang="en" sz="1600">
                <a:solidFill>
                  <a:schemeClr val="accent1"/>
                </a:solidFill>
                <a:latin typeface="Average"/>
                <a:ea typeface="Average"/>
                <a:cs typeface="Average"/>
                <a:sym typeface="Average"/>
              </a:rPr>
              <a:t>category</a:t>
            </a:r>
            <a:r>
              <a:rPr lang="en" sz="1600">
                <a:solidFill>
                  <a:schemeClr val="accent1"/>
                </a:solidFill>
                <a:latin typeface="Average"/>
                <a:ea typeface="Average"/>
                <a:cs typeface="Average"/>
                <a:sym typeface="Average"/>
              </a:rPr>
              <a:t> by using </a:t>
            </a:r>
            <a:r>
              <a:rPr b="1" lang="en" sz="1600">
                <a:solidFill>
                  <a:schemeClr val="accent1"/>
                </a:solidFill>
                <a:latin typeface="Average"/>
                <a:ea typeface="Average"/>
                <a:cs typeface="Average"/>
                <a:sym typeface="Average"/>
              </a:rPr>
              <a:t>COUNTIFS </a:t>
            </a:r>
            <a:r>
              <a:rPr lang="en" sz="1600">
                <a:solidFill>
                  <a:schemeClr val="accent1"/>
                </a:solidFill>
                <a:latin typeface="Average"/>
                <a:ea typeface="Average"/>
                <a:cs typeface="Average"/>
                <a:sym typeface="Average"/>
              </a:rPr>
              <a:t>formula.  </a:t>
            </a:r>
            <a:endParaRPr b="1" sz="1600">
              <a:solidFill>
                <a:schemeClr val="accent1"/>
              </a:solidFill>
              <a:latin typeface="Average"/>
              <a:ea typeface="Average"/>
              <a:cs typeface="Average"/>
              <a:sym typeface="Average"/>
            </a:endParaRPr>
          </a:p>
        </p:txBody>
      </p:sp>
      <p:sp>
        <p:nvSpPr>
          <p:cNvPr id="473" name="Google Shape;473;p68"/>
          <p:cNvSpPr txBox="1"/>
          <p:nvPr/>
        </p:nvSpPr>
        <p:spPr>
          <a:xfrm>
            <a:off x="179775" y="72175"/>
            <a:ext cx="83607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Average"/>
                <a:ea typeface="Average"/>
                <a:cs typeface="Average"/>
                <a:sym typeface="Average"/>
              </a:rPr>
              <a:t>E. Position Tier Analysis:</a:t>
            </a:r>
            <a:r>
              <a:rPr lang="en" sz="1600">
                <a:solidFill>
                  <a:schemeClr val="lt1"/>
                </a:solidFill>
                <a:latin typeface="Average"/>
                <a:ea typeface="Average"/>
                <a:cs typeface="Average"/>
                <a:sym typeface="Average"/>
              </a:rPr>
              <a:t>Use a chart or graph to represent the different position tiers within the company. This will help you understand the distribution of positions across different tiers.</a:t>
            </a:r>
            <a:endParaRPr sz="1600">
              <a:solidFill>
                <a:schemeClr val="lt1"/>
              </a:solidFill>
              <a:latin typeface="Average"/>
              <a:ea typeface="Average"/>
              <a:cs typeface="Average"/>
              <a:sym typeface="Average"/>
            </a:endParaRPr>
          </a:p>
        </p:txBody>
      </p:sp>
      <p:sp>
        <p:nvSpPr>
          <p:cNvPr id="474" name="Google Shape;474;p68"/>
          <p:cNvSpPr txBox="1"/>
          <p:nvPr/>
        </p:nvSpPr>
        <p:spPr>
          <a:xfrm>
            <a:off x="51050" y="743275"/>
            <a:ext cx="819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Table:</a:t>
            </a:r>
            <a:endParaRPr sz="1800">
              <a:solidFill>
                <a:schemeClr val="lt1"/>
              </a:solidFill>
              <a:latin typeface="Average"/>
              <a:ea typeface="Average"/>
              <a:cs typeface="Average"/>
              <a:sym typeface="Average"/>
            </a:endParaRPr>
          </a:p>
        </p:txBody>
      </p:sp>
      <p:pic>
        <p:nvPicPr>
          <p:cNvPr id="475" name="Google Shape;475;p68"/>
          <p:cNvPicPr preferRelativeResize="0"/>
          <p:nvPr/>
        </p:nvPicPr>
        <p:blipFill>
          <a:blip r:embed="rId3">
            <a:alphaModFix/>
          </a:blip>
          <a:stretch>
            <a:fillRect/>
          </a:stretch>
        </p:blipFill>
        <p:spPr>
          <a:xfrm>
            <a:off x="969875" y="743275"/>
            <a:ext cx="6451851" cy="32638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9"/>
          <p:cNvSpPr txBox="1"/>
          <p:nvPr>
            <p:ph type="title"/>
          </p:nvPr>
        </p:nvSpPr>
        <p:spPr>
          <a:xfrm>
            <a:off x="51050" y="4148475"/>
            <a:ext cx="9093000" cy="87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Average"/>
                <a:ea typeface="Average"/>
                <a:cs typeface="Average"/>
                <a:sym typeface="Average"/>
              </a:rPr>
              <a:t>The highest number of post is present in post</a:t>
            </a:r>
            <a:r>
              <a:rPr b="1" lang="en" sz="1600">
                <a:solidFill>
                  <a:schemeClr val="accent1"/>
                </a:solidFill>
                <a:latin typeface="Average"/>
                <a:ea typeface="Average"/>
                <a:cs typeface="Average"/>
                <a:sym typeface="Average"/>
              </a:rPr>
              <a:t> c9</a:t>
            </a:r>
            <a:r>
              <a:rPr lang="en" sz="1600">
                <a:solidFill>
                  <a:schemeClr val="accent1"/>
                </a:solidFill>
                <a:latin typeface="Average"/>
                <a:ea typeface="Average"/>
                <a:cs typeface="Average"/>
                <a:sym typeface="Average"/>
              </a:rPr>
              <a:t> with </a:t>
            </a:r>
            <a:r>
              <a:rPr b="1" lang="en" sz="1600">
                <a:solidFill>
                  <a:schemeClr val="accent1"/>
                </a:solidFill>
                <a:latin typeface="Average"/>
                <a:ea typeface="Average"/>
                <a:cs typeface="Average"/>
                <a:sym typeface="Average"/>
              </a:rPr>
              <a:t>1792</a:t>
            </a:r>
            <a:r>
              <a:rPr lang="en" sz="1600">
                <a:solidFill>
                  <a:schemeClr val="accent1"/>
                </a:solidFill>
                <a:latin typeface="Average"/>
                <a:ea typeface="Average"/>
                <a:cs typeface="Average"/>
                <a:sym typeface="Average"/>
              </a:rPr>
              <a:t> posts. </a:t>
            </a:r>
            <a:endParaRPr b="1" sz="1600">
              <a:solidFill>
                <a:schemeClr val="accent1"/>
              </a:solidFill>
              <a:latin typeface="Average"/>
              <a:ea typeface="Average"/>
              <a:cs typeface="Average"/>
              <a:sym typeface="Average"/>
            </a:endParaRPr>
          </a:p>
        </p:txBody>
      </p:sp>
      <p:sp>
        <p:nvSpPr>
          <p:cNvPr id="481" name="Google Shape;481;p69"/>
          <p:cNvSpPr txBox="1"/>
          <p:nvPr/>
        </p:nvSpPr>
        <p:spPr>
          <a:xfrm>
            <a:off x="51050" y="84125"/>
            <a:ext cx="819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Chart:</a:t>
            </a:r>
            <a:endParaRPr sz="1800">
              <a:solidFill>
                <a:schemeClr val="lt1"/>
              </a:solidFill>
              <a:latin typeface="Average"/>
              <a:ea typeface="Average"/>
              <a:cs typeface="Average"/>
              <a:sym typeface="Average"/>
            </a:endParaRPr>
          </a:p>
        </p:txBody>
      </p:sp>
      <p:pic>
        <p:nvPicPr>
          <p:cNvPr id="482" name="Google Shape;482;p69"/>
          <p:cNvPicPr preferRelativeResize="0"/>
          <p:nvPr/>
        </p:nvPicPr>
        <p:blipFill>
          <a:blip r:embed="rId3">
            <a:alphaModFix/>
          </a:blip>
          <a:stretch>
            <a:fillRect/>
          </a:stretch>
        </p:blipFill>
        <p:spPr>
          <a:xfrm>
            <a:off x="1032425" y="430025"/>
            <a:ext cx="7353300" cy="3407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0"/>
          <p:cNvSpPr txBox="1"/>
          <p:nvPr>
            <p:ph type="title"/>
          </p:nvPr>
        </p:nvSpPr>
        <p:spPr>
          <a:xfrm>
            <a:off x="591350" y="1200700"/>
            <a:ext cx="7852200" cy="243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Average"/>
                <a:ea typeface="Average"/>
                <a:cs typeface="Average"/>
                <a:sym typeface="Average"/>
              </a:rPr>
              <a:t>This analysis provides valuable insights into the company’s hiring practices, salary structure, and workforce composition. By identifying gender disparities, salary trends, and departmental distribution, it offers a comprehensive view of the company's workforce and highlights areas for potential improvement in HR policies and salary equity.</a:t>
            </a:r>
            <a:endParaRPr sz="2200">
              <a:latin typeface="Average"/>
              <a:ea typeface="Average"/>
              <a:cs typeface="Average"/>
              <a:sym typeface="Average"/>
            </a:endParaRPr>
          </a:p>
        </p:txBody>
      </p:sp>
      <p:sp>
        <p:nvSpPr>
          <p:cNvPr id="488" name="Google Shape;488;p70"/>
          <p:cNvSpPr txBox="1"/>
          <p:nvPr/>
        </p:nvSpPr>
        <p:spPr>
          <a:xfrm>
            <a:off x="400600" y="481625"/>
            <a:ext cx="32658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3"/>
                </a:solidFill>
                <a:latin typeface="Average"/>
                <a:ea typeface="Average"/>
                <a:cs typeface="Average"/>
                <a:sym typeface="Average"/>
              </a:rPr>
              <a:t>Conclusion:</a:t>
            </a:r>
            <a:endParaRPr b="1" sz="2600">
              <a:solidFill>
                <a:schemeClr val="accent3"/>
              </a:solidFill>
              <a:latin typeface="Average"/>
              <a:ea typeface="Average"/>
              <a:cs typeface="Average"/>
              <a:sym typeface="Averag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1"/>
          <p:cNvSpPr txBox="1"/>
          <p:nvPr/>
        </p:nvSpPr>
        <p:spPr>
          <a:xfrm>
            <a:off x="340675" y="1528050"/>
            <a:ext cx="8129700" cy="20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chemeClr val="lt1"/>
                </a:solidFill>
                <a:latin typeface="Average"/>
                <a:ea typeface="Average"/>
                <a:cs typeface="Average"/>
                <a:sym typeface="Average"/>
              </a:rPr>
              <a:t>IMDB Movie Analysis</a:t>
            </a:r>
            <a:endParaRPr sz="5400">
              <a:solidFill>
                <a:schemeClr val="lt1"/>
              </a:solidFill>
              <a:latin typeface="Average"/>
              <a:ea typeface="Average"/>
              <a:cs typeface="Average"/>
              <a:sym typeface="Average"/>
            </a:endParaRPr>
          </a:p>
          <a:p>
            <a:pPr indent="0" lvl="0" marL="0" rtl="0" algn="l">
              <a:spcBef>
                <a:spcPts val="0"/>
              </a:spcBef>
              <a:spcAft>
                <a:spcPts val="0"/>
              </a:spcAft>
              <a:buNone/>
            </a:pPr>
            <a:r>
              <a:rPr lang="en" sz="2200">
                <a:solidFill>
                  <a:schemeClr val="lt1"/>
                </a:solidFill>
                <a:latin typeface="Average"/>
                <a:ea typeface="Average"/>
                <a:cs typeface="Average"/>
                <a:sym typeface="Average"/>
              </a:rPr>
              <a:t>Final Project-1</a:t>
            </a:r>
            <a:endParaRPr sz="22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2"/>
          <p:cNvSpPr txBox="1"/>
          <p:nvPr/>
        </p:nvSpPr>
        <p:spPr>
          <a:xfrm>
            <a:off x="332400" y="1650125"/>
            <a:ext cx="8479200" cy="21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verage"/>
                <a:ea typeface="Average"/>
                <a:cs typeface="Average"/>
                <a:sym typeface="Average"/>
              </a:rPr>
              <a:t>The IMDb Movie Analysis project focuses on identifying key factors that influence the success of movies, defined by high IMDb ratings. The analysis involves examining movie genres, durations, languages, directors, and budgets to uncover patterns that may contribute to success. By cleaning and preparing the data, the project moves into data analysis, including descriptive statistics and visualizations.</a:t>
            </a:r>
            <a:endParaRPr sz="2200">
              <a:solidFill>
                <a:schemeClr val="lt1"/>
              </a:solidFill>
              <a:latin typeface="Average"/>
              <a:ea typeface="Average"/>
              <a:cs typeface="Average"/>
              <a:sym typeface="Average"/>
            </a:endParaRPr>
          </a:p>
        </p:txBody>
      </p:sp>
      <p:sp>
        <p:nvSpPr>
          <p:cNvPr id="499" name="Google Shape;499;p72"/>
          <p:cNvSpPr txBox="1"/>
          <p:nvPr/>
        </p:nvSpPr>
        <p:spPr>
          <a:xfrm>
            <a:off x="390625" y="851175"/>
            <a:ext cx="31062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chemeClr val="accent1"/>
                </a:solidFill>
                <a:latin typeface="Average"/>
                <a:ea typeface="Average"/>
                <a:cs typeface="Average"/>
                <a:sym typeface="Average"/>
              </a:rPr>
              <a:t>Description</a:t>
            </a:r>
            <a:endParaRPr sz="1800">
              <a:solidFill>
                <a:schemeClr val="lt1"/>
              </a:solidFill>
              <a:latin typeface="Average"/>
              <a:ea typeface="Average"/>
              <a:cs typeface="Average"/>
              <a:sym typeface="Averag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3"/>
          <p:cNvSpPr txBox="1"/>
          <p:nvPr/>
        </p:nvSpPr>
        <p:spPr>
          <a:xfrm>
            <a:off x="222525" y="751250"/>
            <a:ext cx="8479200" cy="3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Average"/>
                <a:ea typeface="Average"/>
                <a:cs typeface="Average"/>
                <a:sym typeface="Average"/>
              </a:rPr>
              <a:t>Approach: </a:t>
            </a:r>
            <a:r>
              <a:rPr lang="en" sz="1900">
                <a:solidFill>
                  <a:schemeClr val="lt1"/>
                </a:solidFill>
                <a:latin typeface="Average"/>
                <a:ea typeface="Average"/>
                <a:cs typeface="Average"/>
                <a:sym typeface="Average"/>
              </a:rPr>
              <a:t>To complete this project I have undergone the following steps</a:t>
            </a:r>
            <a:endParaRPr sz="1900">
              <a:solidFill>
                <a:schemeClr val="lt1"/>
              </a:solidFill>
              <a:latin typeface="Average"/>
              <a:ea typeface="Average"/>
              <a:cs typeface="Average"/>
              <a:sym typeface="Average"/>
            </a:endParaRPr>
          </a:p>
          <a:p>
            <a:pPr indent="0" lvl="0" marL="0" rtl="0" algn="l">
              <a:spcBef>
                <a:spcPts val="0"/>
              </a:spcBef>
              <a:spcAft>
                <a:spcPts val="0"/>
              </a:spcAft>
              <a:buNone/>
            </a:pPr>
            <a:r>
              <a:t/>
            </a:r>
            <a:endParaRPr sz="1900">
              <a:solidFill>
                <a:schemeClr val="lt1"/>
              </a:solidFill>
              <a:latin typeface="Average"/>
              <a:ea typeface="Average"/>
              <a:cs typeface="Average"/>
              <a:sym typeface="Average"/>
            </a:endParaRPr>
          </a:p>
          <a:p>
            <a:pPr indent="0" lvl="0" marL="0" rtl="0" algn="l">
              <a:spcBef>
                <a:spcPts val="0"/>
              </a:spcBef>
              <a:spcAft>
                <a:spcPts val="0"/>
              </a:spcAft>
              <a:buNone/>
            </a:pPr>
            <a:r>
              <a:rPr b="1" lang="en" sz="2000">
                <a:solidFill>
                  <a:schemeClr val="lt1"/>
                </a:solidFill>
                <a:latin typeface="Average"/>
                <a:ea typeface="Average"/>
                <a:cs typeface="Average"/>
                <a:sym typeface="Average"/>
              </a:rPr>
              <a:t>DATA PREPARATION: </a:t>
            </a:r>
            <a:r>
              <a:rPr lang="en" sz="1800">
                <a:solidFill>
                  <a:schemeClr val="lt1"/>
                </a:solidFill>
                <a:latin typeface="Average"/>
                <a:ea typeface="Average"/>
                <a:cs typeface="Average"/>
                <a:sym typeface="Average"/>
              </a:rPr>
              <a:t>We start by downloading and analyzing the data. Through this, we learn that we do not need all the columns in the data set. So further, we only retain the useful columns such as</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b="1" lang="en" sz="1800">
                <a:solidFill>
                  <a:schemeClr val="lt1"/>
                </a:solidFill>
                <a:latin typeface="Average"/>
                <a:ea typeface="Average"/>
                <a:cs typeface="Average"/>
                <a:sym typeface="Average"/>
              </a:rPr>
              <a:t>d</a:t>
            </a:r>
            <a:r>
              <a:rPr b="1" lang="en" sz="1800">
                <a:solidFill>
                  <a:schemeClr val="lt1"/>
                </a:solidFill>
                <a:latin typeface="Average"/>
                <a:ea typeface="Average"/>
                <a:cs typeface="Average"/>
                <a:sym typeface="Average"/>
              </a:rPr>
              <a:t>irector_name, duration, gross, genres, movie_title, language, country, budget, title_year, imdb_score</a:t>
            </a:r>
            <a:endParaRPr b="1" sz="1800">
              <a:solidFill>
                <a:schemeClr val="lt1"/>
              </a:solidFill>
              <a:latin typeface="Average"/>
              <a:ea typeface="Average"/>
              <a:cs typeface="Average"/>
              <a:sym typeface="Average"/>
            </a:endParaRPr>
          </a:p>
          <a:p>
            <a:pPr indent="0" lvl="0" marL="0" rtl="0" algn="l">
              <a:spcBef>
                <a:spcPts val="0"/>
              </a:spcBef>
              <a:spcAft>
                <a:spcPts val="0"/>
              </a:spcAft>
              <a:buNone/>
            </a:pPr>
            <a:r>
              <a:rPr lang="en" sz="1800">
                <a:solidFill>
                  <a:schemeClr val="lt1"/>
                </a:solidFill>
                <a:latin typeface="Average"/>
                <a:ea typeface="Average"/>
                <a:cs typeface="Average"/>
                <a:sym typeface="Average"/>
              </a:rPr>
              <a:t>And by deleting the rows which have null values.</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b="1" lang="en" sz="1800">
                <a:solidFill>
                  <a:schemeClr val="lt1"/>
                </a:solidFill>
                <a:latin typeface="Average"/>
                <a:ea typeface="Average"/>
                <a:cs typeface="Average"/>
                <a:sym typeface="Average"/>
              </a:rPr>
              <a:t>DATA ANALYSIS:</a:t>
            </a:r>
            <a:r>
              <a:rPr lang="en" sz="1800">
                <a:solidFill>
                  <a:schemeClr val="lt1"/>
                </a:solidFill>
                <a:latin typeface="Average"/>
                <a:ea typeface="Average"/>
                <a:cs typeface="Average"/>
                <a:sym typeface="Average"/>
              </a:rPr>
              <a:t> After cleaning the data we performed different types of analyses to perform the given tasks such as </a:t>
            </a:r>
            <a:r>
              <a:rPr b="1" lang="en" sz="1800">
                <a:solidFill>
                  <a:schemeClr val="lt1"/>
                </a:solidFill>
                <a:latin typeface="Average"/>
                <a:ea typeface="Average"/>
                <a:cs typeface="Average"/>
                <a:sym typeface="Average"/>
              </a:rPr>
              <a:t>descriptive analysis, data extraction, and visualizing </a:t>
            </a:r>
            <a:r>
              <a:rPr lang="en" sz="1800">
                <a:solidFill>
                  <a:schemeClr val="lt1"/>
                </a:solidFill>
                <a:latin typeface="Average"/>
                <a:ea typeface="Average"/>
                <a:cs typeface="Average"/>
                <a:sym typeface="Average"/>
              </a:rPr>
              <a:t>the relationship between 2 or more variables.</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2200">
              <a:solidFill>
                <a:schemeClr val="lt1"/>
              </a:solidFill>
              <a:latin typeface="Average"/>
              <a:ea typeface="Average"/>
              <a:cs typeface="Average"/>
              <a:sym typeface="Averag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4"/>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Factors Targeted</a:t>
            </a:r>
            <a:endParaRPr>
              <a:latin typeface="Average"/>
              <a:ea typeface="Average"/>
              <a:cs typeface="Average"/>
              <a:sym typeface="Average"/>
            </a:endParaRPr>
          </a:p>
        </p:txBody>
      </p:sp>
      <p:sp>
        <p:nvSpPr>
          <p:cNvPr id="510" name="Google Shape;510;p7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Clr>
                <a:schemeClr val="accent1"/>
              </a:buClr>
              <a:buSzPts val="2400"/>
              <a:buChar char="●"/>
            </a:pPr>
            <a:r>
              <a:rPr lang="en" sz="2400">
                <a:solidFill>
                  <a:schemeClr val="accent1"/>
                </a:solidFill>
              </a:rPr>
              <a:t>Movie Genre Analysis</a:t>
            </a:r>
            <a:endParaRPr sz="2400">
              <a:solidFill>
                <a:schemeClr val="accent1"/>
              </a:solidFill>
            </a:endParaRPr>
          </a:p>
          <a:p>
            <a:pPr indent="-381000" lvl="0" marL="457200" rtl="0" algn="l">
              <a:spcBef>
                <a:spcPts val="0"/>
              </a:spcBef>
              <a:spcAft>
                <a:spcPts val="0"/>
              </a:spcAft>
              <a:buClr>
                <a:schemeClr val="accent1"/>
              </a:buClr>
              <a:buSzPts val="2400"/>
              <a:buChar char="●"/>
            </a:pPr>
            <a:r>
              <a:rPr lang="en" sz="2400">
                <a:solidFill>
                  <a:schemeClr val="accent1"/>
                </a:solidFill>
              </a:rPr>
              <a:t>Movie Duration Analysis</a:t>
            </a:r>
            <a:endParaRPr sz="2400">
              <a:solidFill>
                <a:schemeClr val="accent1"/>
              </a:solidFill>
            </a:endParaRPr>
          </a:p>
          <a:p>
            <a:pPr indent="-381000" lvl="0" marL="457200" rtl="0" algn="l">
              <a:spcBef>
                <a:spcPts val="0"/>
              </a:spcBef>
              <a:spcAft>
                <a:spcPts val="0"/>
              </a:spcAft>
              <a:buClr>
                <a:schemeClr val="accent1"/>
              </a:buClr>
              <a:buSzPts val="2400"/>
              <a:buChar char="●"/>
            </a:pPr>
            <a:r>
              <a:rPr lang="en" sz="2400">
                <a:solidFill>
                  <a:schemeClr val="accent1"/>
                </a:solidFill>
              </a:rPr>
              <a:t>Language Analysis</a:t>
            </a:r>
            <a:endParaRPr sz="2400">
              <a:solidFill>
                <a:schemeClr val="accent1"/>
              </a:solidFill>
            </a:endParaRPr>
          </a:p>
          <a:p>
            <a:pPr indent="-381000" lvl="0" marL="457200" rtl="0" algn="l">
              <a:spcBef>
                <a:spcPts val="0"/>
              </a:spcBef>
              <a:spcAft>
                <a:spcPts val="0"/>
              </a:spcAft>
              <a:buClr>
                <a:schemeClr val="accent1"/>
              </a:buClr>
              <a:buSzPts val="2400"/>
              <a:buChar char="●"/>
            </a:pPr>
            <a:r>
              <a:rPr lang="en" sz="2400">
                <a:solidFill>
                  <a:schemeClr val="accent1"/>
                </a:solidFill>
              </a:rPr>
              <a:t>Director Analysis</a:t>
            </a:r>
            <a:endParaRPr sz="2400">
              <a:solidFill>
                <a:schemeClr val="accent1"/>
              </a:solidFill>
            </a:endParaRPr>
          </a:p>
          <a:p>
            <a:pPr indent="-381000" lvl="0" marL="457200" rtl="0" algn="l">
              <a:spcBef>
                <a:spcPts val="0"/>
              </a:spcBef>
              <a:spcAft>
                <a:spcPts val="0"/>
              </a:spcAft>
              <a:buClr>
                <a:schemeClr val="accent1"/>
              </a:buClr>
              <a:buSzPts val="2400"/>
              <a:buChar char="●"/>
            </a:pPr>
            <a:r>
              <a:rPr lang="en" sz="2400">
                <a:solidFill>
                  <a:schemeClr val="accent1"/>
                </a:solidFill>
              </a:rPr>
              <a:t>Budget Analysis</a:t>
            </a:r>
            <a:endParaRPr sz="2400">
              <a:solidFill>
                <a:schemeClr val="accen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5"/>
          <p:cNvSpPr txBox="1"/>
          <p:nvPr/>
        </p:nvSpPr>
        <p:spPr>
          <a:xfrm>
            <a:off x="187500" y="142050"/>
            <a:ext cx="8769000" cy="6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Average"/>
                <a:ea typeface="Average"/>
                <a:cs typeface="Average"/>
                <a:sym typeface="Average"/>
              </a:rPr>
              <a:t>A. Movie Genre Analysis: </a:t>
            </a:r>
            <a:r>
              <a:rPr lang="en" sz="1800">
                <a:solidFill>
                  <a:schemeClr val="accent3"/>
                </a:solidFill>
                <a:latin typeface="Average"/>
                <a:ea typeface="Average"/>
                <a:cs typeface="Average"/>
                <a:sym typeface="Average"/>
              </a:rPr>
              <a:t>Analyze the distribution of movie genres and their impact on the IMDB score.</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516" name="Google Shape;516;p75"/>
          <p:cNvPicPr preferRelativeResize="0"/>
          <p:nvPr/>
        </p:nvPicPr>
        <p:blipFill>
          <a:blip r:embed="rId3">
            <a:alphaModFix/>
          </a:blip>
          <a:stretch>
            <a:fillRect/>
          </a:stretch>
        </p:blipFill>
        <p:spPr>
          <a:xfrm>
            <a:off x="899975" y="1003600"/>
            <a:ext cx="7650325" cy="3752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6"/>
          <p:cNvSpPr txBox="1"/>
          <p:nvPr/>
        </p:nvSpPr>
        <p:spPr>
          <a:xfrm>
            <a:off x="187500" y="681375"/>
            <a:ext cx="4068300" cy="4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Average"/>
                <a:ea typeface="Average"/>
                <a:cs typeface="Average"/>
                <a:sym typeface="Average"/>
              </a:rPr>
              <a:t>To arrive at the above result, I started with extracting the genre by using the split-by-delimiter function, and then I used the index function to unpivot the separated genre by using the formula,</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rPr lang="en" sz="1500">
                <a:solidFill>
                  <a:schemeClr val="accent3"/>
                </a:solidFill>
                <a:latin typeface="Average"/>
                <a:ea typeface="Average"/>
                <a:cs typeface="Average"/>
                <a:sym typeface="Average"/>
              </a:rPr>
              <a:t>[INDEX($B$2:$D$5,INT((ROW(A1)-1)/3)+1,MOD(ROW(A1)-1,3)+1)] and</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rPr lang="en" sz="1500">
                <a:solidFill>
                  <a:schemeClr val="accent3"/>
                </a:solidFill>
                <a:latin typeface="Average"/>
                <a:ea typeface="Average"/>
                <a:cs typeface="Average"/>
                <a:sym typeface="Average"/>
              </a:rPr>
              <a:t>[=INDEX($E$2:$E$5,INT((ROW(A1)-1)/3)+1)]</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rPr lang="en" sz="1500">
                <a:solidFill>
                  <a:schemeClr val="accent3"/>
                </a:solidFill>
                <a:latin typeface="Average"/>
                <a:ea typeface="Average"/>
                <a:cs typeface="Average"/>
                <a:sym typeface="Average"/>
              </a:rPr>
              <a:t>● After applying the above formula to get the modified data we move on to conduct the descriptive analysis where we calculate the count, sum of the IMDB Score, mean</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rPr lang="en" sz="1500">
                <a:solidFill>
                  <a:schemeClr val="accent3"/>
                </a:solidFill>
                <a:latin typeface="Average"/>
                <a:ea typeface="Average"/>
                <a:cs typeface="Average"/>
                <a:sym typeface="Average"/>
              </a:rPr>
              <a:t>median, mode, max, min, range, variance, and standard deviation.</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t/>
            </a:r>
            <a:endParaRPr sz="1500">
              <a:solidFill>
                <a:schemeClr val="accent3"/>
              </a:solidFill>
              <a:latin typeface="Average"/>
              <a:ea typeface="Average"/>
              <a:cs typeface="Average"/>
              <a:sym typeface="Average"/>
            </a:endParaRPr>
          </a:p>
        </p:txBody>
      </p:sp>
      <p:sp>
        <p:nvSpPr>
          <p:cNvPr id="522" name="Google Shape;522;p76"/>
          <p:cNvSpPr txBox="1"/>
          <p:nvPr/>
        </p:nvSpPr>
        <p:spPr>
          <a:xfrm>
            <a:off x="180875" y="182000"/>
            <a:ext cx="24669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Result:</a:t>
            </a:r>
            <a:endParaRPr sz="1800">
              <a:solidFill>
                <a:schemeClr val="accent3"/>
              </a:solidFill>
              <a:latin typeface="Average"/>
              <a:ea typeface="Average"/>
              <a:cs typeface="Average"/>
              <a:sym typeface="Average"/>
            </a:endParaRPr>
          </a:p>
        </p:txBody>
      </p:sp>
      <p:pic>
        <p:nvPicPr>
          <p:cNvPr id="523" name="Google Shape;523;p76"/>
          <p:cNvPicPr preferRelativeResize="0"/>
          <p:nvPr/>
        </p:nvPicPr>
        <p:blipFill>
          <a:blip r:embed="rId3">
            <a:alphaModFix/>
          </a:blip>
          <a:stretch>
            <a:fillRect/>
          </a:stretch>
        </p:blipFill>
        <p:spPr>
          <a:xfrm>
            <a:off x="4255800" y="1090825"/>
            <a:ext cx="4695925" cy="34756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7"/>
          <p:cNvSpPr txBox="1"/>
          <p:nvPr>
            <p:ph type="title"/>
          </p:nvPr>
        </p:nvSpPr>
        <p:spPr>
          <a:xfrm>
            <a:off x="150700" y="341800"/>
            <a:ext cx="85593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Average"/>
                <a:ea typeface="Average"/>
                <a:cs typeface="Average"/>
                <a:sym typeface="Average"/>
              </a:rPr>
              <a:t>B. Movie Duration Analysis: </a:t>
            </a:r>
            <a:r>
              <a:rPr lang="en" sz="1800">
                <a:latin typeface="Average"/>
                <a:ea typeface="Average"/>
                <a:cs typeface="Average"/>
                <a:sym typeface="Average"/>
              </a:rPr>
              <a:t>Analyze the distribution of movie durations and its impact on the IMDB score.</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a:p>
            <a:pPr indent="0" lvl="0" marL="0" rtl="0" algn="l">
              <a:spcBef>
                <a:spcPts val="0"/>
              </a:spcBef>
              <a:spcAft>
                <a:spcPts val="0"/>
              </a:spcAft>
              <a:buNone/>
            </a:pPr>
            <a:r>
              <a:rPr lang="en" sz="1800">
                <a:latin typeface="Average"/>
                <a:ea typeface="Average"/>
                <a:cs typeface="Average"/>
                <a:sym typeface="Average"/>
              </a:rPr>
              <a:t>●</a:t>
            </a:r>
            <a:r>
              <a:rPr b="1" lang="en" sz="1800">
                <a:latin typeface="Average"/>
                <a:ea typeface="Average"/>
                <a:cs typeface="Average"/>
                <a:sym typeface="Average"/>
              </a:rPr>
              <a:t> Task: </a:t>
            </a:r>
            <a:r>
              <a:rPr lang="en" sz="1800">
                <a:latin typeface="Average"/>
                <a:ea typeface="Average"/>
                <a:cs typeface="Average"/>
                <a:sym typeface="Average"/>
              </a:rPr>
              <a:t>Analyze the distribution of movie durations and identify the relationship between movie duration and   IMDB score.</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p:txBody>
      </p:sp>
      <p:pic>
        <p:nvPicPr>
          <p:cNvPr id="529" name="Google Shape;529;p77"/>
          <p:cNvPicPr preferRelativeResize="0"/>
          <p:nvPr/>
        </p:nvPicPr>
        <p:blipFill>
          <a:blip r:embed="rId3">
            <a:alphaModFix/>
          </a:blip>
          <a:stretch>
            <a:fillRect/>
          </a:stretch>
        </p:blipFill>
        <p:spPr>
          <a:xfrm>
            <a:off x="1419300" y="1460400"/>
            <a:ext cx="6102275" cy="3465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4"/>
          <p:cNvSpPr txBox="1"/>
          <p:nvPr/>
        </p:nvSpPr>
        <p:spPr>
          <a:xfrm>
            <a:off x="520450" y="271875"/>
            <a:ext cx="8149800" cy="45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accent3"/>
                </a:solidFill>
                <a:latin typeface="Average"/>
                <a:ea typeface="Average"/>
                <a:cs typeface="Average"/>
                <a:sym typeface="Average"/>
              </a:rPr>
              <a:t>Description </a:t>
            </a:r>
            <a:endParaRPr sz="33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500"/>
              <a:t> </a:t>
            </a:r>
            <a:endParaRPr sz="1500"/>
          </a:p>
          <a:p>
            <a:pPr indent="0" lvl="0" marL="0" rtl="0" algn="l">
              <a:spcBef>
                <a:spcPts val="0"/>
              </a:spcBef>
              <a:spcAft>
                <a:spcPts val="0"/>
              </a:spcAft>
              <a:buNone/>
            </a:pPr>
            <a:r>
              <a:rPr lang="en" sz="2300">
                <a:solidFill>
                  <a:schemeClr val="lt2"/>
                </a:solidFill>
                <a:latin typeface="Average"/>
                <a:ea typeface="Average"/>
                <a:cs typeface="Average"/>
                <a:sym typeface="Average"/>
              </a:rPr>
              <a:t>This project demonstrates how data analytics techniques can be applied to everyday scenarios like planning a birthday party and preparing a food recipe. Both examples follow a structured approach similar to data-driven decision-making, using defined steps to solve problems efficiently. The process involves </a:t>
            </a:r>
            <a:r>
              <a:rPr b="1" lang="en" sz="2300">
                <a:solidFill>
                  <a:schemeClr val="lt2"/>
                </a:solidFill>
                <a:latin typeface="Average"/>
                <a:ea typeface="Average"/>
                <a:cs typeface="Average"/>
                <a:sym typeface="Average"/>
              </a:rPr>
              <a:t>planning, preparing, processing, analyzing, sharing,</a:t>
            </a:r>
            <a:r>
              <a:rPr lang="en" sz="2300">
                <a:solidFill>
                  <a:schemeClr val="lt2"/>
                </a:solidFill>
                <a:latin typeface="Average"/>
                <a:ea typeface="Average"/>
                <a:cs typeface="Average"/>
                <a:sym typeface="Average"/>
              </a:rPr>
              <a:t> and </a:t>
            </a:r>
            <a:r>
              <a:rPr b="1" lang="en" sz="2300">
                <a:solidFill>
                  <a:schemeClr val="lt2"/>
                </a:solidFill>
                <a:latin typeface="Average"/>
                <a:ea typeface="Average"/>
                <a:cs typeface="Average"/>
                <a:sym typeface="Average"/>
              </a:rPr>
              <a:t>acting</a:t>
            </a:r>
            <a:r>
              <a:rPr lang="en" sz="2300">
                <a:solidFill>
                  <a:schemeClr val="lt2"/>
                </a:solidFill>
                <a:latin typeface="Average"/>
                <a:ea typeface="Average"/>
                <a:cs typeface="Average"/>
                <a:sym typeface="Average"/>
              </a:rPr>
              <a:t> on data to make well-informed decisions that lead to successful outcomes.</a:t>
            </a:r>
            <a:endParaRPr sz="3000">
              <a:solidFill>
                <a:schemeClr val="lt2"/>
              </a:solidFill>
              <a:latin typeface="Average"/>
              <a:ea typeface="Average"/>
              <a:cs typeface="Average"/>
              <a:sym typeface="Averag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78"/>
          <p:cNvPicPr preferRelativeResize="0"/>
          <p:nvPr/>
        </p:nvPicPr>
        <p:blipFill>
          <a:blip r:embed="rId3">
            <a:alphaModFix/>
          </a:blip>
          <a:stretch>
            <a:fillRect/>
          </a:stretch>
        </p:blipFill>
        <p:spPr>
          <a:xfrm>
            <a:off x="1029800" y="351775"/>
            <a:ext cx="6681575" cy="3735275"/>
          </a:xfrm>
          <a:prstGeom prst="rect">
            <a:avLst/>
          </a:prstGeom>
          <a:noFill/>
          <a:ln>
            <a:noFill/>
          </a:ln>
        </p:spPr>
      </p:pic>
      <p:sp>
        <p:nvSpPr>
          <p:cNvPr id="535" name="Google Shape;535;p78"/>
          <p:cNvSpPr txBox="1"/>
          <p:nvPr/>
        </p:nvSpPr>
        <p:spPr>
          <a:xfrm>
            <a:off x="390625" y="4346725"/>
            <a:ext cx="86091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Result:</a:t>
            </a:r>
            <a:r>
              <a:rPr lang="en" sz="1800">
                <a:solidFill>
                  <a:schemeClr val="lt1"/>
                </a:solidFill>
                <a:latin typeface="Average"/>
                <a:ea typeface="Average"/>
                <a:cs typeface="Average"/>
                <a:sym typeface="Average"/>
              </a:rPr>
              <a:t> In the above output we have performed the descriptive analysis on the duration</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lang="en" sz="1800">
                <a:solidFill>
                  <a:schemeClr val="lt1"/>
                </a:solidFill>
                <a:latin typeface="Average"/>
                <a:ea typeface="Average"/>
                <a:cs typeface="Average"/>
                <a:sym typeface="Average"/>
              </a:rPr>
              <a:t>and IMDB score of the movies and a scatter plot between them.</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9"/>
          <p:cNvSpPr txBox="1"/>
          <p:nvPr/>
        </p:nvSpPr>
        <p:spPr>
          <a:xfrm>
            <a:off x="50" y="102100"/>
            <a:ext cx="9144000" cy="9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C. Language Analysis: Situation: Examine the distribution of movies based on their language.</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 Task: Determine the most common languages used in movies and analyze their impact on the IMDB score using descriptive statistics.</a:t>
            </a:r>
            <a:endParaRPr sz="1800">
              <a:solidFill>
                <a:schemeClr val="accent3"/>
              </a:solidFill>
              <a:latin typeface="Average"/>
              <a:ea typeface="Average"/>
              <a:cs typeface="Average"/>
              <a:sym typeface="Average"/>
            </a:endParaRPr>
          </a:p>
        </p:txBody>
      </p:sp>
      <p:pic>
        <p:nvPicPr>
          <p:cNvPr id="541" name="Google Shape;541;p79"/>
          <p:cNvPicPr preferRelativeResize="0"/>
          <p:nvPr/>
        </p:nvPicPr>
        <p:blipFill>
          <a:blip r:embed="rId3">
            <a:alphaModFix/>
          </a:blip>
          <a:stretch>
            <a:fillRect/>
          </a:stretch>
        </p:blipFill>
        <p:spPr>
          <a:xfrm>
            <a:off x="4357100" y="965025"/>
            <a:ext cx="4492850" cy="3213450"/>
          </a:xfrm>
          <a:prstGeom prst="rect">
            <a:avLst/>
          </a:prstGeom>
          <a:noFill/>
          <a:ln>
            <a:noFill/>
          </a:ln>
        </p:spPr>
      </p:pic>
      <p:sp>
        <p:nvSpPr>
          <p:cNvPr id="542" name="Google Shape;542;p79"/>
          <p:cNvSpPr txBox="1"/>
          <p:nvPr/>
        </p:nvSpPr>
        <p:spPr>
          <a:xfrm>
            <a:off x="299000" y="4245750"/>
            <a:ext cx="83595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Result: the language with the highest IMDB Score is English followed by French,</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Spanish, Mandarin, and German.</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543" name="Google Shape;543;p79"/>
          <p:cNvSpPr txBox="1"/>
          <p:nvPr/>
        </p:nvSpPr>
        <p:spPr>
          <a:xfrm>
            <a:off x="220825" y="1330550"/>
            <a:ext cx="3815100" cy="27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To determine the most common language in movies i have conducted </a:t>
            </a:r>
            <a:r>
              <a:rPr lang="en" sz="1800">
                <a:solidFill>
                  <a:schemeClr val="accent3"/>
                </a:solidFill>
                <a:latin typeface="Average"/>
                <a:ea typeface="Average"/>
                <a:cs typeface="Average"/>
                <a:sym typeface="Average"/>
              </a:rPr>
              <a:t>descriptive</a:t>
            </a:r>
            <a:r>
              <a:rPr lang="en" sz="1800">
                <a:solidFill>
                  <a:schemeClr val="accent3"/>
                </a:solidFill>
                <a:latin typeface="Average"/>
                <a:ea typeface="Average"/>
                <a:cs typeface="Average"/>
                <a:sym typeface="Average"/>
              </a:rPr>
              <a:t> analysis by considering movie name, IMDB Score, and </a:t>
            </a:r>
            <a:r>
              <a:rPr lang="en" sz="1800">
                <a:solidFill>
                  <a:schemeClr val="accent3"/>
                </a:solidFill>
                <a:latin typeface="Average"/>
                <a:ea typeface="Average"/>
                <a:cs typeface="Average"/>
                <a:sym typeface="Average"/>
              </a:rPr>
              <a:t>Language</a:t>
            </a:r>
            <a:r>
              <a:rPr lang="en" sz="1800">
                <a:solidFill>
                  <a:schemeClr val="accent3"/>
                </a:solidFill>
                <a:latin typeface="Average"/>
                <a:ea typeface="Average"/>
                <a:cs typeface="Average"/>
                <a:sym typeface="Average"/>
              </a:rPr>
              <a:t>. I have calculated </a:t>
            </a:r>
            <a:r>
              <a:rPr lang="en" sz="1800">
                <a:solidFill>
                  <a:schemeClr val="accent3"/>
                </a:solidFill>
                <a:latin typeface="Average"/>
                <a:ea typeface="Average"/>
                <a:cs typeface="Average"/>
                <a:sym typeface="Average"/>
              </a:rPr>
              <a:t>descriptive</a:t>
            </a:r>
            <a:r>
              <a:rPr lang="en" sz="1800">
                <a:solidFill>
                  <a:schemeClr val="accent3"/>
                </a:solidFill>
                <a:latin typeface="Average"/>
                <a:ea typeface="Average"/>
                <a:cs typeface="Average"/>
                <a:sym typeface="Average"/>
              </a:rPr>
              <a:t> analysis on the languages. </a:t>
            </a:r>
            <a:endParaRPr sz="1800">
              <a:solidFill>
                <a:schemeClr val="accent3"/>
              </a:solidFill>
              <a:latin typeface="Average"/>
              <a:ea typeface="Average"/>
              <a:cs typeface="Average"/>
              <a:sym typeface="Averag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0"/>
          <p:cNvSpPr txBox="1"/>
          <p:nvPr>
            <p:ph type="title"/>
          </p:nvPr>
        </p:nvSpPr>
        <p:spPr>
          <a:xfrm>
            <a:off x="40825" y="0"/>
            <a:ext cx="8559300" cy="113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Average"/>
                <a:ea typeface="Average"/>
                <a:cs typeface="Average"/>
                <a:sym typeface="Average"/>
              </a:rPr>
              <a:t>D. Director Analysis:</a:t>
            </a:r>
            <a:r>
              <a:rPr lang="en" sz="1800">
                <a:latin typeface="Average"/>
                <a:ea typeface="Average"/>
                <a:cs typeface="Average"/>
                <a:sym typeface="Average"/>
              </a:rPr>
              <a:t> Influence of directors on movie ratings.</a:t>
            </a:r>
            <a:endParaRPr sz="1800">
              <a:latin typeface="Average"/>
              <a:ea typeface="Average"/>
              <a:cs typeface="Average"/>
              <a:sym typeface="Average"/>
            </a:endParaRPr>
          </a:p>
          <a:p>
            <a:pPr indent="0" lvl="0" marL="0" rtl="0" algn="l">
              <a:spcBef>
                <a:spcPts val="0"/>
              </a:spcBef>
              <a:spcAft>
                <a:spcPts val="0"/>
              </a:spcAft>
              <a:buNone/>
            </a:pPr>
            <a:r>
              <a:rPr b="1" lang="en" sz="1800">
                <a:latin typeface="Average"/>
                <a:ea typeface="Average"/>
                <a:cs typeface="Average"/>
                <a:sym typeface="Average"/>
              </a:rPr>
              <a:t>● Task:</a:t>
            </a:r>
            <a:r>
              <a:rPr lang="en" sz="1800">
                <a:latin typeface="Average"/>
                <a:ea typeface="Average"/>
                <a:cs typeface="Average"/>
                <a:sym typeface="Average"/>
              </a:rPr>
              <a:t> Identify the top directors based on their average IMDB score and analyze their</a:t>
            </a:r>
            <a:endParaRPr sz="1800">
              <a:latin typeface="Average"/>
              <a:ea typeface="Average"/>
              <a:cs typeface="Average"/>
              <a:sym typeface="Average"/>
            </a:endParaRPr>
          </a:p>
          <a:p>
            <a:pPr indent="0" lvl="0" marL="0" rtl="0" algn="l">
              <a:spcBef>
                <a:spcPts val="0"/>
              </a:spcBef>
              <a:spcAft>
                <a:spcPts val="0"/>
              </a:spcAft>
              <a:buNone/>
            </a:pPr>
            <a:r>
              <a:rPr lang="en" sz="1800">
                <a:latin typeface="Average"/>
                <a:ea typeface="Average"/>
                <a:cs typeface="Average"/>
                <a:sym typeface="Average"/>
              </a:rPr>
              <a:t>contribution to the success of movies using percentile calculations.</a:t>
            </a:r>
            <a:endParaRPr sz="1800">
              <a:latin typeface="Average"/>
              <a:ea typeface="Average"/>
              <a:cs typeface="Average"/>
              <a:sym typeface="Average"/>
            </a:endParaRPr>
          </a:p>
        </p:txBody>
      </p:sp>
      <p:pic>
        <p:nvPicPr>
          <p:cNvPr id="549" name="Google Shape;549;p80"/>
          <p:cNvPicPr preferRelativeResize="0"/>
          <p:nvPr/>
        </p:nvPicPr>
        <p:blipFill>
          <a:blip r:embed="rId3">
            <a:alphaModFix/>
          </a:blip>
          <a:stretch>
            <a:fillRect/>
          </a:stretch>
        </p:blipFill>
        <p:spPr>
          <a:xfrm>
            <a:off x="4377050" y="1138500"/>
            <a:ext cx="4400073" cy="3700200"/>
          </a:xfrm>
          <a:prstGeom prst="rect">
            <a:avLst/>
          </a:prstGeom>
          <a:noFill/>
          <a:ln>
            <a:noFill/>
          </a:ln>
        </p:spPr>
      </p:pic>
      <p:sp>
        <p:nvSpPr>
          <p:cNvPr id="550" name="Google Shape;550;p80"/>
          <p:cNvSpPr txBox="1"/>
          <p:nvPr/>
        </p:nvSpPr>
        <p:spPr>
          <a:xfrm>
            <a:off x="40825" y="4059525"/>
            <a:ext cx="4215000" cy="7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verage"/>
                <a:ea typeface="Average"/>
                <a:cs typeface="Average"/>
                <a:sym typeface="Average"/>
              </a:rPr>
              <a:t>Result: The director with the highest IMDB Score is Tony Kaye with an 8.60 IMDB Score.</a:t>
            </a:r>
            <a:endParaRPr sz="1600">
              <a:solidFill>
                <a:schemeClr val="lt1"/>
              </a:solidFill>
              <a:latin typeface="Average"/>
              <a:ea typeface="Average"/>
              <a:cs typeface="Average"/>
              <a:sym typeface="Average"/>
            </a:endParaRPr>
          </a:p>
        </p:txBody>
      </p:sp>
      <p:sp>
        <p:nvSpPr>
          <p:cNvPr id="551" name="Google Shape;551;p80"/>
          <p:cNvSpPr txBox="1"/>
          <p:nvPr/>
        </p:nvSpPr>
        <p:spPr>
          <a:xfrm>
            <a:off x="310725" y="1316125"/>
            <a:ext cx="3755400" cy="19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To determine the top directors in movies i have calculated the average IMDB Score  by considering movie name, IMDB Score, and Director name. The </a:t>
            </a:r>
            <a:r>
              <a:rPr lang="en" sz="1800">
                <a:solidFill>
                  <a:schemeClr val="lt1"/>
                </a:solidFill>
                <a:latin typeface="Average"/>
                <a:ea typeface="Average"/>
                <a:cs typeface="Average"/>
                <a:sym typeface="Average"/>
              </a:rPr>
              <a:t>graph</a:t>
            </a:r>
            <a:r>
              <a:rPr lang="en" sz="1800">
                <a:solidFill>
                  <a:schemeClr val="lt1"/>
                </a:solidFill>
                <a:latin typeface="Average"/>
                <a:ea typeface="Average"/>
                <a:cs typeface="Average"/>
                <a:sym typeface="Average"/>
              </a:rPr>
              <a:t> only represents the top 25 directors.</a:t>
            </a:r>
            <a:endParaRPr sz="1800">
              <a:solidFill>
                <a:schemeClr val="lt1"/>
              </a:solidFill>
              <a:latin typeface="Average"/>
              <a:ea typeface="Average"/>
              <a:cs typeface="Average"/>
              <a:sym typeface="Averag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1"/>
          <p:cNvSpPr txBox="1"/>
          <p:nvPr/>
        </p:nvSpPr>
        <p:spPr>
          <a:xfrm>
            <a:off x="-78800" y="102100"/>
            <a:ext cx="9378300" cy="9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E. Budget Analysis: Explore the relationship between movie budgets and their financial success.</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 Task: Analyze the correlation between movie budgets and gross earnings, and identify</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the movies with the highest profit margin.</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557" name="Google Shape;557;p81"/>
          <p:cNvSpPr txBox="1"/>
          <p:nvPr/>
        </p:nvSpPr>
        <p:spPr>
          <a:xfrm>
            <a:off x="299000" y="4245750"/>
            <a:ext cx="83595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Result: </a:t>
            </a:r>
            <a:r>
              <a:rPr lang="en" sz="1800">
                <a:solidFill>
                  <a:schemeClr val="accent3"/>
                </a:solidFill>
                <a:latin typeface="Average"/>
                <a:ea typeface="Average"/>
                <a:cs typeface="Average"/>
                <a:sym typeface="Average"/>
              </a:rPr>
              <a:t>Result: On calculating the correlation between gross and budget, we get a correlation of 0.102129, indicating a weak but positive correlation.</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558" name="Google Shape;558;p81"/>
          <p:cNvSpPr txBox="1"/>
          <p:nvPr/>
        </p:nvSpPr>
        <p:spPr>
          <a:xfrm>
            <a:off x="220825" y="1330550"/>
            <a:ext cx="3715200" cy="27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To determine the relationship between </a:t>
            </a:r>
            <a:r>
              <a:rPr lang="en" sz="1800">
                <a:solidFill>
                  <a:schemeClr val="accent3"/>
                </a:solidFill>
                <a:latin typeface="Average"/>
                <a:ea typeface="Average"/>
                <a:cs typeface="Average"/>
                <a:sym typeface="Average"/>
              </a:rPr>
              <a:t>movie budgets and their financial success I have calculated the correlation between gross and budget and created a bubble chart in between budget and profit.</a:t>
            </a:r>
            <a:endParaRPr sz="1800">
              <a:solidFill>
                <a:schemeClr val="accent3"/>
              </a:solidFill>
              <a:latin typeface="Average"/>
              <a:ea typeface="Average"/>
              <a:cs typeface="Average"/>
              <a:sym typeface="Average"/>
            </a:endParaRPr>
          </a:p>
        </p:txBody>
      </p:sp>
      <p:pic>
        <p:nvPicPr>
          <p:cNvPr id="559" name="Google Shape;559;p81"/>
          <p:cNvPicPr preferRelativeResize="0"/>
          <p:nvPr/>
        </p:nvPicPr>
        <p:blipFill>
          <a:blip r:embed="rId3">
            <a:alphaModFix/>
          </a:blip>
          <a:stretch>
            <a:fillRect/>
          </a:stretch>
        </p:blipFill>
        <p:spPr>
          <a:xfrm>
            <a:off x="4055900" y="969275"/>
            <a:ext cx="4955675" cy="32049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2"/>
          <p:cNvSpPr txBox="1"/>
          <p:nvPr/>
        </p:nvSpPr>
        <p:spPr>
          <a:xfrm>
            <a:off x="180875" y="231925"/>
            <a:ext cx="8589300" cy="46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Insights:</a:t>
            </a:r>
            <a:endParaRPr b="1"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b="1" lang="en" sz="1800">
                <a:solidFill>
                  <a:schemeClr val="lt1"/>
                </a:solidFill>
                <a:latin typeface="Average"/>
                <a:ea typeface="Average"/>
                <a:cs typeface="Average"/>
                <a:sym typeface="Average"/>
              </a:rPr>
              <a:t>Genre Analysis: </a:t>
            </a:r>
            <a:r>
              <a:rPr lang="en" sz="1800">
                <a:solidFill>
                  <a:schemeClr val="lt1"/>
                </a:solidFill>
                <a:latin typeface="Average"/>
                <a:ea typeface="Average"/>
                <a:cs typeface="Average"/>
                <a:sym typeface="Average"/>
              </a:rPr>
              <a:t>A detailed breakdown of movie genres revealed their impact on IMDb scores, where descriptive statistics like mean, median, and variance were calculated for each genre.</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b="1" lang="en" sz="1800">
                <a:solidFill>
                  <a:schemeClr val="lt1"/>
                </a:solidFill>
                <a:latin typeface="Average"/>
                <a:ea typeface="Average"/>
                <a:cs typeface="Average"/>
                <a:sym typeface="Average"/>
              </a:rPr>
              <a:t>Duration Analysis:</a:t>
            </a:r>
            <a:r>
              <a:rPr lang="en" sz="1800">
                <a:solidFill>
                  <a:schemeClr val="lt1"/>
                </a:solidFill>
                <a:latin typeface="Average"/>
                <a:ea typeface="Average"/>
                <a:cs typeface="Average"/>
                <a:sym typeface="Average"/>
              </a:rPr>
              <a:t> A scatter plot showed the relationship between movie duration and IMDb score, identifying any correlations.</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b="1" lang="en" sz="1800">
                <a:solidFill>
                  <a:schemeClr val="lt1"/>
                </a:solidFill>
                <a:latin typeface="Average"/>
                <a:ea typeface="Average"/>
                <a:cs typeface="Average"/>
                <a:sym typeface="Average"/>
              </a:rPr>
              <a:t>Language Analysis:</a:t>
            </a:r>
            <a:r>
              <a:rPr lang="en" sz="1800">
                <a:solidFill>
                  <a:schemeClr val="lt1"/>
                </a:solidFill>
                <a:latin typeface="Average"/>
                <a:ea typeface="Average"/>
                <a:cs typeface="Average"/>
                <a:sym typeface="Average"/>
              </a:rPr>
              <a:t> The analysis highlighted English as the dominant language with the highest IMDb scores, followed by other common languages like French and Spanish.</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b="1" lang="en" sz="1800">
                <a:solidFill>
                  <a:schemeClr val="lt1"/>
                </a:solidFill>
                <a:latin typeface="Average"/>
                <a:ea typeface="Average"/>
                <a:cs typeface="Average"/>
                <a:sym typeface="Average"/>
              </a:rPr>
              <a:t>Director Analysis: </a:t>
            </a:r>
            <a:r>
              <a:rPr lang="en" sz="1800">
                <a:solidFill>
                  <a:schemeClr val="lt1"/>
                </a:solidFill>
                <a:latin typeface="Average"/>
                <a:ea typeface="Average"/>
                <a:cs typeface="Average"/>
                <a:sym typeface="Average"/>
              </a:rPr>
              <a:t>By ranking directors based on IMDb scores, Tony Kaye was identified as the top director.</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b="1" lang="en" sz="1800">
                <a:solidFill>
                  <a:schemeClr val="lt1"/>
                </a:solidFill>
                <a:latin typeface="Average"/>
                <a:ea typeface="Average"/>
                <a:cs typeface="Average"/>
                <a:sym typeface="Average"/>
              </a:rPr>
              <a:t>Budget Analysis:</a:t>
            </a:r>
            <a:r>
              <a:rPr lang="en" sz="1800">
                <a:solidFill>
                  <a:schemeClr val="lt1"/>
                </a:solidFill>
                <a:latin typeface="Average"/>
                <a:ea typeface="Average"/>
                <a:cs typeface="Average"/>
                <a:sym typeface="Average"/>
              </a:rPr>
              <a:t> A weak positive correlation was found between budget and gross earnings, indicating that higher budgets do not guarantee financial success.</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3"/>
          <p:cNvSpPr txBox="1"/>
          <p:nvPr/>
        </p:nvSpPr>
        <p:spPr>
          <a:xfrm>
            <a:off x="350675" y="461650"/>
            <a:ext cx="8609100" cy="40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DCCFC5"/>
                </a:solidFill>
                <a:latin typeface="Average"/>
                <a:ea typeface="Average"/>
                <a:cs typeface="Average"/>
                <a:sym typeface="Average"/>
              </a:rPr>
              <a:t>Conclusion</a:t>
            </a:r>
            <a:endParaRPr sz="3000">
              <a:solidFill>
                <a:srgbClr val="DCCFC5"/>
              </a:solidFill>
              <a:latin typeface="Average"/>
              <a:ea typeface="Average"/>
              <a:cs typeface="Average"/>
              <a:sym typeface="Average"/>
            </a:endParaRPr>
          </a:p>
          <a:p>
            <a:pPr indent="0" lvl="0" marL="0" rtl="0" algn="l">
              <a:spcBef>
                <a:spcPts val="0"/>
              </a:spcBef>
              <a:spcAft>
                <a:spcPts val="0"/>
              </a:spcAft>
              <a:buNone/>
            </a:pPr>
            <a:r>
              <a:t/>
            </a:r>
            <a:endParaRPr sz="1800">
              <a:solidFill>
                <a:srgbClr val="DCCFC5"/>
              </a:solidFill>
              <a:latin typeface="Average"/>
              <a:ea typeface="Average"/>
              <a:cs typeface="Average"/>
              <a:sym typeface="Average"/>
            </a:endParaRPr>
          </a:p>
          <a:p>
            <a:pPr indent="0" lvl="0" marL="0" rtl="0" algn="l">
              <a:spcBef>
                <a:spcPts val="0"/>
              </a:spcBef>
              <a:spcAft>
                <a:spcPts val="0"/>
              </a:spcAft>
              <a:buNone/>
            </a:pPr>
            <a:r>
              <a:t/>
            </a:r>
            <a:endParaRPr sz="1800">
              <a:solidFill>
                <a:srgbClr val="DCCFC5"/>
              </a:solidFill>
              <a:latin typeface="Average"/>
              <a:ea typeface="Average"/>
              <a:cs typeface="Average"/>
              <a:sym typeface="Average"/>
            </a:endParaRPr>
          </a:p>
          <a:p>
            <a:pPr indent="0" lvl="0" marL="0" rtl="0" algn="l">
              <a:spcBef>
                <a:spcPts val="0"/>
              </a:spcBef>
              <a:spcAft>
                <a:spcPts val="0"/>
              </a:spcAft>
              <a:buNone/>
            </a:pPr>
            <a:r>
              <a:t/>
            </a:r>
            <a:endParaRPr sz="1800">
              <a:solidFill>
                <a:srgbClr val="DCCFC5"/>
              </a:solidFill>
              <a:latin typeface="Average"/>
              <a:ea typeface="Average"/>
              <a:cs typeface="Average"/>
              <a:sym typeface="Average"/>
            </a:endParaRPr>
          </a:p>
          <a:p>
            <a:pPr indent="0" lvl="0" marL="0" rtl="0" algn="l">
              <a:spcBef>
                <a:spcPts val="0"/>
              </a:spcBef>
              <a:spcAft>
                <a:spcPts val="0"/>
              </a:spcAft>
              <a:buNone/>
            </a:pPr>
            <a:r>
              <a:rPr lang="en" sz="1800">
                <a:solidFill>
                  <a:srgbClr val="DCCFC5"/>
                </a:solidFill>
                <a:latin typeface="Average"/>
                <a:ea typeface="Average"/>
                <a:cs typeface="Average"/>
                <a:sym typeface="Average"/>
              </a:rPr>
              <a:t> </a:t>
            </a:r>
            <a:r>
              <a:rPr lang="en" sz="2500">
                <a:solidFill>
                  <a:srgbClr val="DCCFC5"/>
                </a:solidFill>
                <a:latin typeface="Average"/>
                <a:ea typeface="Average"/>
                <a:cs typeface="Average"/>
                <a:sym typeface="Average"/>
              </a:rPr>
              <a:t>The findings provide valuable insights into how various factors, like genre, language, and director, influence movie ratings. Despite a weak correlation between budget and box office success, the analysis offers filmmakers and investors data-driven insights to optimize future projects.</a:t>
            </a:r>
            <a:endParaRPr sz="2500">
              <a:solidFill>
                <a:srgbClr val="DCCFC5"/>
              </a:solidFill>
              <a:latin typeface="Average"/>
              <a:ea typeface="Average"/>
              <a:cs typeface="Average"/>
              <a:sym typeface="Averag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4"/>
          <p:cNvSpPr txBox="1"/>
          <p:nvPr/>
        </p:nvSpPr>
        <p:spPr>
          <a:xfrm>
            <a:off x="350650" y="1453225"/>
            <a:ext cx="8099700" cy="11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accent3"/>
                </a:solidFill>
                <a:latin typeface="Average"/>
                <a:ea typeface="Average"/>
                <a:cs typeface="Average"/>
                <a:sym typeface="Average"/>
              </a:rPr>
              <a:t>Bank Loan Case Study</a:t>
            </a:r>
            <a:endParaRPr sz="4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Final Project-2</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5"/>
          <p:cNvSpPr txBox="1"/>
          <p:nvPr/>
        </p:nvSpPr>
        <p:spPr>
          <a:xfrm>
            <a:off x="150925" y="231925"/>
            <a:ext cx="5403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verage"/>
                <a:ea typeface="Average"/>
                <a:cs typeface="Average"/>
                <a:sym typeface="Average"/>
              </a:rPr>
              <a:t>Description</a:t>
            </a:r>
            <a:endParaRPr sz="3200">
              <a:solidFill>
                <a:schemeClr val="lt1"/>
              </a:solidFill>
              <a:latin typeface="Average"/>
              <a:ea typeface="Average"/>
              <a:cs typeface="Average"/>
              <a:sym typeface="Average"/>
            </a:endParaRPr>
          </a:p>
        </p:txBody>
      </p:sp>
      <p:sp>
        <p:nvSpPr>
          <p:cNvPr id="580" name="Google Shape;580;p85"/>
          <p:cNvSpPr txBox="1"/>
          <p:nvPr/>
        </p:nvSpPr>
        <p:spPr>
          <a:xfrm>
            <a:off x="300725" y="980975"/>
            <a:ext cx="8329500" cy="3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This project involves analyzing a loan application dataset for a finance company to identify factors that influence loan defaults. The company's challenge is twofold: denying loans to applicants who may be capable of repayment results in lost business, while approving loans to those who default leads to financial losses. The dataset includes various customer and loan attributes, with two primary scenarios: customers with payment difficulties and customers with timely payments. The goal is to use Exploratory Data Analysis (EDA) to detect patterns that could help the company make more informed decisions about loan approval, amount adjustments, or increased interest rates for higher-risk customers.</a:t>
            </a:r>
            <a:endParaRPr sz="1800">
              <a:solidFill>
                <a:schemeClr val="lt1"/>
              </a:solidFill>
              <a:latin typeface="Average"/>
              <a:ea typeface="Average"/>
              <a:cs typeface="Average"/>
              <a:sym typeface="Averag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6"/>
          <p:cNvSpPr txBox="1"/>
          <p:nvPr>
            <p:ph type="title"/>
          </p:nvPr>
        </p:nvSpPr>
        <p:spPr>
          <a:xfrm>
            <a:off x="71025" y="183725"/>
            <a:ext cx="8898900" cy="8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Average"/>
                <a:ea typeface="Average"/>
                <a:cs typeface="Average"/>
                <a:sym typeface="Average"/>
              </a:rPr>
              <a:t>A. Identify Missing Data and Deal with it Appropriately:</a:t>
            </a:r>
            <a:r>
              <a:rPr lang="en" sz="1800">
                <a:latin typeface="Average"/>
                <a:ea typeface="Average"/>
                <a:cs typeface="Average"/>
                <a:sym typeface="Average"/>
              </a:rPr>
              <a:t> Identify the missing data in the dataset and decide on an appropriate method to deal with it using Excel built-in functions and features.</a:t>
            </a:r>
            <a:endParaRPr sz="1800">
              <a:latin typeface="Average"/>
              <a:ea typeface="Average"/>
              <a:cs typeface="Average"/>
              <a:sym typeface="Average"/>
            </a:endParaRPr>
          </a:p>
        </p:txBody>
      </p:sp>
      <p:pic>
        <p:nvPicPr>
          <p:cNvPr id="586" name="Google Shape;586;p86"/>
          <p:cNvPicPr preferRelativeResize="0"/>
          <p:nvPr/>
        </p:nvPicPr>
        <p:blipFill>
          <a:blip r:embed="rId3">
            <a:alphaModFix/>
          </a:blip>
          <a:stretch>
            <a:fillRect/>
          </a:stretch>
        </p:blipFill>
        <p:spPr>
          <a:xfrm>
            <a:off x="152400" y="1306975"/>
            <a:ext cx="8839200" cy="347447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7"/>
          <p:cNvSpPr txBox="1"/>
          <p:nvPr>
            <p:ph type="title"/>
          </p:nvPr>
        </p:nvSpPr>
        <p:spPr>
          <a:xfrm>
            <a:off x="0" y="172000"/>
            <a:ext cx="9144000" cy="450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Average"/>
                <a:ea typeface="Average"/>
                <a:cs typeface="Average"/>
                <a:sym typeface="Average"/>
              </a:rPr>
              <a:t>Above is the bar graph that represents the percentage of missing values in each columns.when it comes to the way the data has been handled, the attributes with more than or equal to 40% of missing values has been dropped. In the next step of cleaning some of the attributes which are not necessary for the analyzation has been removed. The columns that have been removed are</a:t>
            </a:r>
            <a:endParaRPr sz="1400">
              <a:latin typeface="Average"/>
              <a:ea typeface="Average"/>
              <a:cs typeface="Average"/>
              <a:sym typeface="Average"/>
            </a:endParaRPr>
          </a:p>
          <a:p>
            <a:pPr indent="0" lvl="0" marL="0" rtl="0" algn="l">
              <a:spcBef>
                <a:spcPts val="0"/>
              </a:spcBef>
              <a:spcAft>
                <a:spcPts val="0"/>
              </a:spcAft>
              <a:buNone/>
            </a:pPr>
            <a:r>
              <a:rPr lang="en" sz="1400">
                <a:latin typeface="Average"/>
                <a:ea typeface="Average"/>
                <a:cs typeface="Average"/>
                <a:sym typeface="Average"/>
              </a:rPr>
              <a:t>'FLAG_MOBIL', 'FLAG_EMP_PHONE', 'FLAG_WORK_PHONE', 'FLAG_CONT_MOBILE', 'FLAG_PHONE','FLAG_EMAIL','FLAG_DOCUMENT_2','FLAG_DOCUMENT_3','FLAG_DOCUMENT_4', 'FLAG_DOCUMENT_5','FLAG_DOCUMENT_6','FLAG_DOCUMENT_7', 'FLAG_DOCUMENT_8', 'FLAG_DOCUMENT_9','FLAG_DOCUMENT_10', 'FLAG_DOCUMENT_11', 'FLAG_DOCUMENT_12', 'FLAG_DOCUMENT_13', 'FLAG_DOCUMENT_14', 'FLAG_DOCUMENT_15', 'FLAG_DOCUMENT_16', 'FLAG_DOCUMENT_17', 'FLAG_DOCUMENT_18', 'FLAG_DOCUMENT_19', 'FLAG_DOCUMENT_20', 'FLAG_DOCUMENT_21', 'EXT_SOURCE_2', 'EXT_SOURCE_3'.</a:t>
            </a:r>
            <a:endParaRPr sz="1400">
              <a:latin typeface="Average"/>
              <a:ea typeface="Average"/>
              <a:cs typeface="Average"/>
              <a:sym typeface="Average"/>
            </a:endParaRPr>
          </a:p>
          <a:p>
            <a:pPr indent="0" lvl="0" marL="0" rtl="0" algn="l">
              <a:spcBef>
                <a:spcPts val="0"/>
              </a:spcBef>
              <a:spcAft>
                <a:spcPts val="0"/>
              </a:spcAft>
              <a:buNone/>
            </a:pPr>
            <a:r>
              <a:rPr lang="en" sz="1400">
                <a:latin typeface="Average"/>
                <a:ea typeface="Average"/>
                <a:cs typeface="Average"/>
                <a:sym typeface="Average"/>
              </a:rPr>
              <a:t>In the next step the columns which have negative values has been converted into positive</a:t>
            </a:r>
            <a:endParaRPr sz="1400">
              <a:latin typeface="Average"/>
              <a:ea typeface="Average"/>
              <a:cs typeface="Average"/>
              <a:sym typeface="Average"/>
            </a:endParaRPr>
          </a:p>
          <a:p>
            <a:pPr indent="0" lvl="0" marL="0" rtl="0" algn="l">
              <a:spcBef>
                <a:spcPts val="0"/>
              </a:spcBef>
              <a:spcAft>
                <a:spcPts val="0"/>
              </a:spcAft>
              <a:buNone/>
            </a:pPr>
            <a:r>
              <a:rPr lang="en" sz="1400">
                <a:latin typeface="Average"/>
                <a:ea typeface="Average"/>
                <a:cs typeface="Average"/>
                <a:sym typeface="Average"/>
              </a:rPr>
              <a:t>values by using absolute function. Those columns are</a:t>
            </a:r>
            <a:endParaRPr sz="1400">
              <a:latin typeface="Average"/>
              <a:ea typeface="Average"/>
              <a:cs typeface="Average"/>
              <a:sym typeface="Average"/>
            </a:endParaRPr>
          </a:p>
          <a:p>
            <a:pPr indent="0" lvl="0" marL="0" rtl="0" algn="l">
              <a:spcBef>
                <a:spcPts val="0"/>
              </a:spcBef>
              <a:spcAft>
                <a:spcPts val="0"/>
              </a:spcAft>
              <a:buNone/>
            </a:pPr>
            <a:r>
              <a:rPr lang="en" sz="1400">
                <a:latin typeface="Average"/>
                <a:ea typeface="Average"/>
                <a:cs typeface="Average"/>
                <a:sym typeface="Average"/>
              </a:rPr>
              <a:t>'DAYS_BIRTH', 'DAYS_EMPLOYED', 'DAYS_REGISTRATION', 'DAYS_ID_PUBLISH',</a:t>
            </a:r>
            <a:endParaRPr sz="1400">
              <a:latin typeface="Average"/>
              <a:ea typeface="Average"/>
              <a:cs typeface="Average"/>
              <a:sym typeface="Average"/>
            </a:endParaRPr>
          </a:p>
          <a:p>
            <a:pPr indent="0" lvl="0" marL="0" rtl="0" algn="l">
              <a:spcBef>
                <a:spcPts val="0"/>
              </a:spcBef>
              <a:spcAft>
                <a:spcPts val="0"/>
              </a:spcAft>
              <a:buNone/>
            </a:pPr>
            <a:r>
              <a:rPr lang="en" sz="1400">
                <a:latin typeface="Average"/>
                <a:ea typeface="Average"/>
                <a:cs typeface="Average"/>
                <a:sym typeface="Average"/>
              </a:rPr>
              <a:t>'DAYS_LAST_PHONE_CHANGE'.</a:t>
            </a:r>
            <a:endParaRPr sz="1400">
              <a:latin typeface="Average"/>
              <a:ea typeface="Average"/>
              <a:cs typeface="Average"/>
              <a:sym typeface="Average"/>
            </a:endParaRPr>
          </a:p>
          <a:p>
            <a:pPr indent="0" lvl="0" marL="0" rtl="0" algn="l">
              <a:spcBef>
                <a:spcPts val="0"/>
              </a:spcBef>
              <a:spcAft>
                <a:spcPts val="0"/>
              </a:spcAft>
              <a:buNone/>
            </a:pPr>
            <a:r>
              <a:rPr lang="en" sz="1400">
                <a:latin typeface="Average"/>
                <a:ea typeface="Average"/>
                <a:cs typeface="Average"/>
                <a:sym typeface="Average"/>
              </a:rPr>
              <a:t>There were few columns with less missing values which could be replaced so those values have been replace by there mean median or mode depending on the data type those columns. Similar process was applied on the previous application data set also.</a:t>
            </a:r>
            <a:endParaRPr sz="1400">
              <a:latin typeface="Average"/>
              <a:ea typeface="Average"/>
              <a:cs typeface="Average"/>
              <a:sym typeface="Average"/>
            </a:endParaRPr>
          </a:p>
          <a:p>
            <a:pPr indent="0" lvl="0" marL="0" rtl="0" algn="l">
              <a:spcBef>
                <a:spcPts val="0"/>
              </a:spcBef>
              <a:spcAft>
                <a:spcPts val="0"/>
              </a:spcAft>
              <a:buNone/>
            </a:pPr>
            <a:r>
              <a:t/>
            </a:r>
            <a:endParaRPr sz="1400">
              <a:latin typeface="Average"/>
              <a:ea typeface="Average"/>
              <a:cs typeface="Average"/>
              <a:sym typeface="Average"/>
            </a:endParaRPr>
          </a:p>
          <a:p>
            <a:pPr indent="0" lvl="0" marL="0" rtl="0" algn="l">
              <a:spcBef>
                <a:spcPts val="0"/>
              </a:spcBef>
              <a:spcAft>
                <a:spcPts val="0"/>
              </a:spcAft>
              <a:buNone/>
            </a:pPr>
            <a:r>
              <a:t/>
            </a:r>
            <a:endParaRPr sz="1400">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5"/>
          <p:cNvPicPr preferRelativeResize="0"/>
          <p:nvPr/>
        </p:nvPicPr>
        <p:blipFill>
          <a:blip r:embed="rId3">
            <a:alphaModFix amt="25000"/>
          </a:blip>
          <a:stretch>
            <a:fillRect/>
          </a:stretch>
        </p:blipFill>
        <p:spPr>
          <a:xfrm>
            <a:off x="0" y="109812"/>
            <a:ext cx="9144000" cy="4923876"/>
          </a:xfrm>
          <a:prstGeom prst="rect">
            <a:avLst/>
          </a:prstGeom>
          <a:noFill/>
          <a:ln>
            <a:noFill/>
          </a:ln>
          <a:effectLst>
            <a:reflection blurRad="0" dir="5400000" dist="47625" endA="0" endPos="30000" fadeDir="5400012" kx="0" rotWithShape="0" algn="bl" stA="16000" stPos="0" sy="-100000" ky="0"/>
          </a:effectLst>
        </p:spPr>
      </p:pic>
      <p:sp>
        <p:nvSpPr>
          <p:cNvPr id="116" name="Google Shape;116;p25"/>
          <p:cNvSpPr txBox="1"/>
          <p:nvPr/>
        </p:nvSpPr>
        <p:spPr>
          <a:xfrm>
            <a:off x="110975" y="152025"/>
            <a:ext cx="81396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verage"/>
                <a:ea typeface="Average"/>
                <a:cs typeface="Average"/>
                <a:sym typeface="Average"/>
              </a:rPr>
              <a:t>Case Study 1: Planning A Friends Birthday Party</a:t>
            </a:r>
            <a:endParaRPr b="1" sz="1800">
              <a:latin typeface="Average"/>
              <a:ea typeface="Average"/>
              <a:cs typeface="Average"/>
              <a:sym typeface="Average"/>
            </a:endParaRPr>
          </a:p>
        </p:txBody>
      </p:sp>
      <p:sp>
        <p:nvSpPr>
          <p:cNvPr id="117" name="Google Shape;117;p25"/>
          <p:cNvSpPr txBox="1"/>
          <p:nvPr/>
        </p:nvSpPr>
        <p:spPr>
          <a:xfrm>
            <a:off x="-25" y="721300"/>
            <a:ext cx="9144000" cy="42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Average"/>
                <a:ea typeface="Average"/>
                <a:cs typeface="Average"/>
                <a:sym typeface="Average"/>
              </a:rPr>
              <a:t>Plan:</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Define the Problem:</a:t>
            </a:r>
            <a:r>
              <a:rPr lang="en" sz="1300">
                <a:latin typeface="Average"/>
                <a:ea typeface="Average"/>
                <a:cs typeface="Average"/>
                <a:sym typeface="Average"/>
              </a:rPr>
              <a:t> Decide the type of party, set a budget, and create a guest list.</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Set Objectives:</a:t>
            </a:r>
            <a:r>
              <a:rPr lang="en" sz="1300">
                <a:latin typeface="Average"/>
                <a:ea typeface="Average"/>
                <a:cs typeface="Average"/>
                <a:sym typeface="Average"/>
              </a:rPr>
              <a:t> Ensure a memorable event for the birthday person, maintain guest satisfaction, and stay within budget.</a:t>
            </a:r>
            <a:endParaRPr sz="1300">
              <a:latin typeface="Average"/>
              <a:ea typeface="Average"/>
              <a:cs typeface="Average"/>
              <a:sym typeface="Average"/>
            </a:endParaRPr>
          </a:p>
          <a:p>
            <a:pPr indent="0" lvl="0" marL="0" rtl="0" algn="l">
              <a:spcBef>
                <a:spcPts val="0"/>
              </a:spcBef>
              <a:spcAft>
                <a:spcPts val="0"/>
              </a:spcAft>
              <a:buNone/>
            </a:pPr>
            <a:r>
              <a:rPr b="1" lang="en" sz="1500">
                <a:latin typeface="Average"/>
                <a:ea typeface="Average"/>
                <a:cs typeface="Average"/>
                <a:sym typeface="Average"/>
              </a:rPr>
              <a:t>Prepare:</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Gather Information:</a:t>
            </a:r>
            <a:r>
              <a:rPr lang="en" sz="1300">
                <a:latin typeface="Average"/>
                <a:ea typeface="Average"/>
                <a:cs typeface="Average"/>
                <a:sym typeface="Average"/>
              </a:rPr>
              <a:t> Collect data on guests' preferences (food, drinks, music) and research venues, activities, and costs.</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Organize Data: </a:t>
            </a:r>
            <a:r>
              <a:rPr lang="en" sz="1300">
                <a:latin typeface="Average"/>
                <a:ea typeface="Average"/>
                <a:cs typeface="Average"/>
                <a:sym typeface="Average"/>
              </a:rPr>
              <a:t>Create a spreadsheet or list to manage guest information, preferences, budget estimates, and event options.</a:t>
            </a:r>
            <a:endParaRPr sz="1300">
              <a:latin typeface="Average"/>
              <a:ea typeface="Average"/>
              <a:cs typeface="Average"/>
              <a:sym typeface="Average"/>
            </a:endParaRPr>
          </a:p>
          <a:p>
            <a:pPr indent="0" lvl="0" marL="0" rtl="0" algn="l">
              <a:spcBef>
                <a:spcPts val="0"/>
              </a:spcBef>
              <a:spcAft>
                <a:spcPts val="0"/>
              </a:spcAft>
              <a:buNone/>
            </a:pPr>
            <a:r>
              <a:rPr b="1" lang="en" sz="1500">
                <a:latin typeface="Average"/>
                <a:ea typeface="Average"/>
                <a:cs typeface="Average"/>
                <a:sym typeface="Average"/>
              </a:rPr>
              <a:t>Process:</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Clean the Data: </a:t>
            </a:r>
            <a:r>
              <a:rPr lang="en" sz="1300">
                <a:latin typeface="Average"/>
                <a:ea typeface="Average"/>
                <a:cs typeface="Average"/>
                <a:sym typeface="Average"/>
              </a:rPr>
              <a:t>Verify guest details, adjust the budget, and finalize party components (venue, menu, activities).</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Transform the Data: </a:t>
            </a:r>
            <a:r>
              <a:rPr lang="en" sz="1300">
                <a:latin typeface="Average"/>
                <a:ea typeface="Average"/>
                <a:cs typeface="Average"/>
                <a:sym typeface="Average"/>
              </a:rPr>
              <a:t>Calculate costs, create guest invitations, and prepare a party timeline.</a:t>
            </a:r>
            <a:endParaRPr sz="1300">
              <a:latin typeface="Average"/>
              <a:ea typeface="Average"/>
              <a:cs typeface="Average"/>
              <a:sym typeface="Average"/>
            </a:endParaRPr>
          </a:p>
          <a:p>
            <a:pPr indent="0" lvl="0" marL="0" rtl="0" algn="l">
              <a:spcBef>
                <a:spcPts val="0"/>
              </a:spcBef>
              <a:spcAft>
                <a:spcPts val="0"/>
              </a:spcAft>
              <a:buNone/>
            </a:pPr>
            <a:r>
              <a:rPr b="1" lang="en" sz="1500">
                <a:latin typeface="Average"/>
                <a:ea typeface="Average"/>
                <a:cs typeface="Average"/>
                <a:sym typeface="Average"/>
              </a:rPr>
              <a:t>Analyze:</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Explore Preferences: </a:t>
            </a:r>
            <a:r>
              <a:rPr lang="en" sz="1300">
                <a:latin typeface="Average"/>
                <a:ea typeface="Average"/>
                <a:cs typeface="Average"/>
                <a:sym typeface="Average"/>
              </a:rPr>
              <a:t>Identify common guest preferences and themes.</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Evaluate Costs: </a:t>
            </a:r>
            <a:r>
              <a:rPr lang="en" sz="1300">
                <a:latin typeface="Average"/>
                <a:ea typeface="Average"/>
                <a:cs typeface="Average"/>
                <a:sym typeface="Average"/>
              </a:rPr>
              <a:t>Look for cost-saving measures without sacrificing quality.</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Draw Conclusions: </a:t>
            </a:r>
            <a:r>
              <a:rPr lang="en" sz="1300">
                <a:latin typeface="Average"/>
                <a:ea typeface="Average"/>
                <a:cs typeface="Average"/>
                <a:sym typeface="Average"/>
              </a:rPr>
              <a:t>Determine the best party theme, venue, and activities.</a:t>
            </a:r>
            <a:endParaRPr sz="1300">
              <a:latin typeface="Average"/>
              <a:ea typeface="Average"/>
              <a:cs typeface="Average"/>
              <a:sym typeface="Average"/>
            </a:endParaRPr>
          </a:p>
          <a:p>
            <a:pPr indent="0" lvl="0" marL="0" rtl="0" algn="l">
              <a:spcBef>
                <a:spcPts val="0"/>
              </a:spcBef>
              <a:spcAft>
                <a:spcPts val="0"/>
              </a:spcAft>
              <a:buNone/>
            </a:pPr>
            <a:r>
              <a:rPr b="1" lang="en" sz="1500">
                <a:latin typeface="Average"/>
                <a:ea typeface="Average"/>
                <a:cs typeface="Average"/>
                <a:sym typeface="Average"/>
              </a:rPr>
              <a:t>Share: </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Present the Plan: </a:t>
            </a:r>
            <a:r>
              <a:rPr lang="en" sz="1300">
                <a:latin typeface="Average"/>
                <a:ea typeface="Average"/>
                <a:cs typeface="Average"/>
                <a:sym typeface="Average"/>
              </a:rPr>
              <a:t>Share the finalized party plan with the birthday person and others involved.</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Visualize:</a:t>
            </a:r>
            <a:r>
              <a:rPr lang="en" sz="1300">
                <a:latin typeface="Average"/>
                <a:ea typeface="Average"/>
                <a:cs typeface="Average"/>
                <a:sym typeface="Average"/>
              </a:rPr>
              <a:t> Create a timeline or budget breakdown for clarity.</a:t>
            </a:r>
            <a:endParaRPr sz="1300">
              <a:latin typeface="Average"/>
              <a:ea typeface="Average"/>
              <a:cs typeface="Average"/>
              <a:sym typeface="Average"/>
            </a:endParaRPr>
          </a:p>
          <a:p>
            <a:pPr indent="0" lvl="0" marL="0" rtl="0" algn="l">
              <a:spcBef>
                <a:spcPts val="0"/>
              </a:spcBef>
              <a:spcAft>
                <a:spcPts val="0"/>
              </a:spcAft>
              <a:buNone/>
            </a:pPr>
            <a:r>
              <a:rPr b="1" lang="en" sz="1500">
                <a:latin typeface="Average"/>
                <a:ea typeface="Average"/>
                <a:cs typeface="Average"/>
                <a:sym typeface="Average"/>
              </a:rPr>
              <a:t>Act:</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Implement Decisions: </a:t>
            </a:r>
            <a:r>
              <a:rPr lang="en" sz="1300">
                <a:latin typeface="Average"/>
                <a:ea typeface="Average"/>
                <a:cs typeface="Average"/>
                <a:sym typeface="Average"/>
              </a:rPr>
              <a:t>Book the venue, send invitations, and purchase decorations and supplies.</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Monitor Progress: </a:t>
            </a:r>
            <a:r>
              <a:rPr lang="en" sz="1300">
                <a:latin typeface="Average"/>
                <a:ea typeface="Average"/>
                <a:cs typeface="Average"/>
                <a:sym typeface="Average"/>
              </a:rPr>
              <a:t>Track expenses and make adjustments as needed.</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Post-event Evaluation: </a:t>
            </a:r>
            <a:r>
              <a:rPr lang="en" sz="1300">
                <a:latin typeface="Average"/>
                <a:ea typeface="Average"/>
                <a:cs typeface="Average"/>
                <a:sym typeface="Average"/>
              </a:rPr>
              <a:t>Collect feedback to assess the event’s success and areas of improvement</a:t>
            </a:r>
            <a:endParaRPr sz="1300">
              <a:latin typeface="Average"/>
              <a:ea typeface="Average"/>
              <a:cs typeface="Average"/>
              <a:sym typeface="Average"/>
            </a:endParaRPr>
          </a:p>
          <a:p>
            <a:pPr indent="0" lvl="0" marL="0" rtl="0" algn="l">
              <a:spcBef>
                <a:spcPts val="0"/>
              </a:spcBef>
              <a:spcAft>
                <a:spcPts val="0"/>
              </a:spcAft>
              <a:buNone/>
            </a:pPr>
            <a:r>
              <a:t/>
            </a:r>
            <a:endParaRPr b="1" sz="1500">
              <a:latin typeface="Average"/>
              <a:ea typeface="Average"/>
              <a:cs typeface="Average"/>
              <a:sym typeface="Average"/>
            </a:endParaRPr>
          </a:p>
          <a:p>
            <a:pPr indent="0" lvl="0" marL="0" rtl="0" algn="l">
              <a:spcBef>
                <a:spcPts val="0"/>
              </a:spcBef>
              <a:spcAft>
                <a:spcPts val="0"/>
              </a:spcAft>
              <a:buNone/>
            </a:pPr>
            <a:r>
              <a:t/>
            </a:r>
            <a:endParaRPr b="1" sz="1500">
              <a:latin typeface="Average"/>
              <a:ea typeface="Average"/>
              <a:cs typeface="Average"/>
              <a:sym typeface="Average"/>
            </a:endParaRPr>
          </a:p>
          <a:p>
            <a:pPr indent="0" lvl="0" marL="0" rtl="0" algn="l">
              <a:spcBef>
                <a:spcPts val="0"/>
              </a:spcBef>
              <a:spcAft>
                <a:spcPts val="0"/>
              </a:spcAft>
              <a:buNone/>
            </a:pPr>
            <a:r>
              <a:t/>
            </a:r>
            <a:endParaRPr sz="1500">
              <a:latin typeface="Average"/>
              <a:ea typeface="Average"/>
              <a:cs typeface="Average"/>
              <a:sym typeface="Averag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8"/>
          <p:cNvSpPr txBox="1"/>
          <p:nvPr>
            <p:ph type="title"/>
          </p:nvPr>
        </p:nvSpPr>
        <p:spPr>
          <a:xfrm>
            <a:off x="51050" y="462900"/>
            <a:ext cx="8928600" cy="41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verage"/>
                <a:ea typeface="Average"/>
                <a:cs typeface="Average"/>
                <a:sym typeface="Average"/>
              </a:rPr>
              <a:t>B. Identify Outliers in the Dataset:</a:t>
            </a:r>
            <a:r>
              <a:rPr lang="en" sz="1800">
                <a:latin typeface="Average"/>
                <a:ea typeface="Average"/>
                <a:cs typeface="Average"/>
                <a:sym typeface="Average"/>
              </a:rPr>
              <a:t> Outliers can significantly impact the analysis and distort the results. You need to identify outliers in the loan application dataset.</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a:p>
            <a:pPr indent="0" lvl="0" marL="0" rtl="0" algn="l">
              <a:spcBef>
                <a:spcPts val="0"/>
              </a:spcBef>
              <a:spcAft>
                <a:spcPts val="0"/>
              </a:spcAft>
              <a:buNone/>
            </a:pPr>
            <a:r>
              <a:rPr b="1" lang="en" sz="1800">
                <a:latin typeface="Average"/>
                <a:ea typeface="Average"/>
                <a:cs typeface="Average"/>
                <a:sym typeface="Average"/>
              </a:rPr>
              <a:t>Task:</a:t>
            </a:r>
            <a:r>
              <a:rPr lang="en" sz="1800">
                <a:latin typeface="Average"/>
                <a:ea typeface="Average"/>
                <a:cs typeface="Average"/>
                <a:sym typeface="Average"/>
              </a:rPr>
              <a:t> Detect and identify outliers in the dataset using Excel statistical functions and  features, focusing on numerical variables.</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a:p>
            <a:pPr indent="0" lvl="0" marL="0" rtl="0" algn="l">
              <a:spcBef>
                <a:spcPts val="0"/>
              </a:spcBef>
              <a:spcAft>
                <a:spcPts val="0"/>
              </a:spcAft>
              <a:buNone/>
            </a:pPr>
            <a:r>
              <a:rPr lang="en" sz="1800">
                <a:latin typeface="Average"/>
                <a:ea typeface="Average"/>
                <a:cs typeface="Average"/>
                <a:sym typeface="Average"/>
              </a:rPr>
              <a:t>In the given dataset few columns have appropriate values columns where outlier detection would be </a:t>
            </a:r>
            <a:r>
              <a:rPr lang="en" sz="1800">
                <a:latin typeface="Average"/>
                <a:ea typeface="Average"/>
                <a:cs typeface="Average"/>
                <a:sym typeface="Average"/>
              </a:rPr>
              <a:t>useful</a:t>
            </a:r>
            <a:r>
              <a:rPr lang="en" sz="1800">
                <a:latin typeface="Average"/>
                <a:ea typeface="Average"/>
                <a:cs typeface="Average"/>
                <a:sym typeface="Average"/>
              </a:rPr>
              <a:t> those columns are</a:t>
            </a:r>
            <a:endParaRPr sz="1800">
              <a:latin typeface="Average"/>
              <a:ea typeface="Average"/>
              <a:cs typeface="Average"/>
              <a:sym typeface="Average"/>
            </a:endParaRPr>
          </a:p>
          <a:p>
            <a:pPr indent="0" lvl="0" marL="0" rtl="0" algn="l">
              <a:spcBef>
                <a:spcPts val="0"/>
              </a:spcBef>
              <a:spcAft>
                <a:spcPts val="0"/>
              </a:spcAft>
              <a:buNone/>
            </a:pPr>
            <a:r>
              <a:rPr lang="en" sz="1800">
                <a:latin typeface="Average"/>
                <a:ea typeface="Average"/>
                <a:cs typeface="Average"/>
                <a:sym typeface="Average"/>
              </a:rPr>
              <a:t>AMT_INCOME_TOTAL</a:t>
            </a:r>
            <a:endParaRPr sz="1800">
              <a:latin typeface="Average"/>
              <a:ea typeface="Average"/>
              <a:cs typeface="Average"/>
              <a:sym typeface="Average"/>
            </a:endParaRPr>
          </a:p>
          <a:p>
            <a:pPr indent="0" lvl="0" marL="0" rtl="0" algn="l">
              <a:spcBef>
                <a:spcPts val="0"/>
              </a:spcBef>
              <a:spcAft>
                <a:spcPts val="0"/>
              </a:spcAft>
              <a:buNone/>
            </a:pPr>
            <a:r>
              <a:rPr lang="en" sz="1800">
                <a:latin typeface="Average"/>
                <a:ea typeface="Average"/>
                <a:cs typeface="Average"/>
                <a:sym typeface="Average"/>
              </a:rPr>
              <a:t>CNT_CHILDREN</a:t>
            </a:r>
            <a:endParaRPr sz="1800">
              <a:latin typeface="Average"/>
              <a:ea typeface="Average"/>
              <a:cs typeface="Average"/>
              <a:sym typeface="Average"/>
            </a:endParaRPr>
          </a:p>
          <a:p>
            <a:pPr indent="0" lvl="0" marL="0" rtl="0" algn="l">
              <a:spcBef>
                <a:spcPts val="0"/>
              </a:spcBef>
              <a:spcAft>
                <a:spcPts val="0"/>
              </a:spcAft>
              <a:buNone/>
            </a:pPr>
            <a:r>
              <a:rPr lang="en" sz="1800">
                <a:latin typeface="Average"/>
                <a:ea typeface="Average"/>
                <a:cs typeface="Average"/>
                <a:sym typeface="Average"/>
              </a:rPr>
              <a:t>AMT_CREDIT</a:t>
            </a:r>
            <a:endParaRPr sz="1800">
              <a:latin typeface="Average"/>
              <a:ea typeface="Average"/>
              <a:cs typeface="Average"/>
              <a:sym typeface="Average"/>
            </a:endParaRPr>
          </a:p>
          <a:p>
            <a:pPr indent="0" lvl="0" marL="0" rtl="0" algn="l">
              <a:spcBef>
                <a:spcPts val="0"/>
              </a:spcBef>
              <a:spcAft>
                <a:spcPts val="0"/>
              </a:spcAft>
              <a:buNone/>
            </a:pPr>
            <a:r>
              <a:rPr lang="en" sz="1800">
                <a:latin typeface="Average"/>
                <a:ea typeface="Average"/>
                <a:cs typeface="Average"/>
                <a:sym typeface="Average"/>
              </a:rPr>
              <a:t>AMT_ANNUITY</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89"/>
          <p:cNvPicPr preferRelativeResize="0"/>
          <p:nvPr/>
        </p:nvPicPr>
        <p:blipFill>
          <a:blip r:embed="rId3">
            <a:alphaModFix/>
          </a:blip>
          <a:stretch>
            <a:fillRect/>
          </a:stretch>
        </p:blipFill>
        <p:spPr>
          <a:xfrm>
            <a:off x="2707700" y="511950"/>
            <a:ext cx="6283901" cy="1847300"/>
          </a:xfrm>
          <a:prstGeom prst="rect">
            <a:avLst/>
          </a:prstGeom>
          <a:noFill/>
          <a:ln>
            <a:noFill/>
          </a:ln>
        </p:spPr>
      </p:pic>
      <p:pic>
        <p:nvPicPr>
          <p:cNvPr id="602" name="Google Shape;602;p89"/>
          <p:cNvPicPr preferRelativeResize="0"/>
          <p:nvPr/>
        </p:nvPicPr>
        <p:blipFill>
          <a:blip r:embed="rId4">
            <a:alphaModFix/>
          </a:blip>
          <a:stretch>
            <a:fillRect/>
          </a:stretch>
        </p:blipFill>
        <p:spPr>
          <a:xfrm>
            <a:off x="2707700" y="2968475"/>
            <a:ext cx="6283901" cy="2022625"/>
          </a:xfrm>
          <a:prstGeom prst="rect">
            <a:avLst/>
          </a:prstGeom>
          <a:noFill/>
          <a:ln>
            <a:noFill/>
          </a:ln>
        </p:spPr>
      </p:pic>
      <p:sp>
        <p:nvSpPr>
          <p:cNvPr id="603" name="Google Shape;603;p89"/>
          <p:cNvSpPr txBox="1"/>
          <p:nvPr/>
        </p:nvSpPr>
        <p:spPr>
          <a:xfrm>
            <a:off x="91000" y="591475"/>
            <a:ext cx="2526900" cy="15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#outlier for AMT_INCOME_TOTAL</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plt.figure(figsize = (15,5))</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sns.boxplot(x = merged_final_data['AMT_INCOME_TOTAL'])</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plt.title('AMT_INCOME_TOTAL')</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plt.show()</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t/>
            </a:r>
            <a:endParaRPr sz="1200">
              <a:solidFill>
                <a:schemeClr val="accent3"/>
              </a:solidFill>
              <a:latin typeface="Average"/>
              <a:ea typeface="Average"/>
              <a:cs typeface="Average"/>
              <a:sym typeface="Average"/>
            </a:endParaRPr>
          </a:p>
        </p:txBody>
      </p:sp>
      <p:sp>
        <p:nvSpPr>
          <p:cNvPr id="604" name="Google Shape;604;p89"/>
          <p:cNvSpPr txBox="1"/>
          <p:nvPr/>
        </p:nvSpPr>
        <p:spPr>
          <a:xfrm>
            <a:off x="51025" y="132150"/>
            <a:ext cx="26967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AMT_INCOME_TOTAL</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605" name="Google Shape;605;p89"/>
          <p:cNvSpPr txBox="1"/>
          <p:nvPr/>
        </p:nvSpPr>
        <p:spPr>
          <a:xfrm>
            <a:off x="91000" y="3023325"/>
            <a:ext cx="1927500" cy="20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 outlier for CNT_CHILDREN</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plt.figure(figsize = (15,5))</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sns.boxplot(x = merged_final_data['CNT_CHILDREN'])</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plt.title('CNT_CHILDREN')</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plt.show()</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t/>
            </a:r>
            <a:endParaRPr sz="1200">
              <a:solidFill>
                <a:schemeClr val="accent3"/>
              </a:solidFill>
              <a:latin typeface="Average"/>
              <a:ea typeface="Average"/>
              <a:cs typeface="Average"/>
              <a:sym typeface="Average"/>
            </a:endParaRPr>
          </a:p>
        </p:txBody>
      </p:sp>
      <p:sp>
        <p:nvSpPr>
          <p:cNvPr id="606" name="Google Shape;606;p89"/>
          <p:cNvSpPr txBox="1"/>
          <p:nvPr/>
        </p:nvSpPr>
        <p:spPr>
          <a:xfrm>
            <a:off x="140925" y="2468000"/>
            <a:ext cx="23970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CNT_CHILDREN</a:t>
            </a:r>
            <a:endParaRPr sz="1800">
              <a:solidFill>
                <a:schemeClr val="accent3"/>
              </a:solidFill>
              <a:latin typeface="Average"/>
              <a:ea typeface="Average"/>
              <a:cs typeface="Average"/>
              <a:sym typeface="Averag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0"/>
          <p:cNvSpPr txBox="1"/>
          <p:nvPr/>
        </p:nvSpPr>
        <p:spPr>
          <a:xfrm>
            <a:off x="91075" y="731300"/>
            <a:ext cx="2616600" cy="15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 outlier for AMT_CREDIT</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plt.figure(figsize = (15,5))</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sns.boxplot(x = merged_final_data['AMT_CREDIT'])</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plt.title('AMT_CREDIT')</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plt.show()</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t/>
            </a:r>
            <a:endParaRPr sz="1200">
              <a:solidFill>
                <a:schemeClr val="accent3"/>
              </a:solidFill>
              <a:latin typeface="Average"/>
              <a:ea typeface="Average"/>
              <a:cs typeface="Average"/>
              <a:sym typeface="Average"/>
            </a:endParaRPr>
          </a:p>
        </p:txBody>
      </p:sp>
      <p:sp>
        <p:nvSpPr>
          <p:cNvPr id="612" name="Google Shape;612;p90"/>
          <p:cNvSpPr txBox="1"/>
          <p:nvPr/>
        </p:nvSpPr>
        <p:spPr>
          <a:xfrm>
            <a:off x="51025" y="132150"/>
            <a:ext cx="26967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AMT_CREDIT</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613" name="Google Shape;613;p90"/>
          <p:cNvSpPr txBox="1"/>
          <p:nvPr/>
        </p:nvSpPr>
        <p:spPr>
          <a:xfrm>
            <a:off x="91000" y="3023325"/>
            <a:ext cx="1837800" cy="20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 outlier for AMT_ANNUITY</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plt.figure(figsize = (15,5))</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sns.boxplot(x = merged_final_data['AMT_ANNUITY'])</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plt.title('AMT_ANNUITY')</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plt.show()</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t/>
            </a:r>
            <a:endParaRPr sz="1200">
              <a:solidFill>
                <a:schemeClr val="accent3"/>
              </a:solidFill>
              <a:latin typeface="Average"/>
              <a:ea typeface="Average"/>
              <a:cs typeface="Average"/>
              <a:sym typeface="Average"/>
            </a:endParaRPr>
          </a:p>
        </p:txBody>
      </p:sp>
      <p:sp>
        <p:nvSpPr>
          <p:cNvPr id="614" name="Google Shape;614;p90"/>
          <p:cNvSpPr txBox="1"/>
          <p:nvPr/>
        </p:nvSpPr>
        <p:spPr>
          <a:xfrm>
            <a:off x="140925" y="2468000"/>
            <a:ext cx="23970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AMT_ANNUITY</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615" name="Google Shape;615;p90"/>
          <p:cNvPicPr preferRelativeResize="0"/>
          <p:nvPr/>
        </p:nvPicPr>
        <p:blipFill>
          <a:blip r:embed="rId3">
            <a:alphaModFix/>
          </a:blip>
          <a:stretch>
            <a:fillRect/>
          </a:stretch>
        </p:blipFill>
        <p:spPr>
          <a:xfrm>
            <a:off x="2707700" y="511950"/>
            <a:ext cx="6283901" cy="1956050"/>
          </a:xfrm>
          <a:prstGeom prst="rect">
            <a:avLst/>
          </a:prstGeom>
          <a:noFill/>
          <a:ln>
            <a:noFill/>
          </a:ln>
        </p:spPr>
      </p:pic>
      <p:pic>
        <p:nvPicPr>
          <p:cNvPr id="616" name="Google Shape;616;p90"/>
          <p:cNvPicPr preferRelativeResize="0"/>
          <p:nvPr/>
        </p:nvPicPr>
        <p:blipFill>
          <a:blip r:embed="rId4">
            <a:alphaModFix/>
          </a:blip>
          <a:stretch>
            <a:fillRect/>
          </a:stretch>
        </p:blipFill>
        <p:spPr>
          <a:xfrm>
            <a:off x="2707700" y="2925200"/>
            <a:ext cx="6283901" cy="19560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1"/>
          <p:cNvSpPr txBox="1"/>
          <p:nvPr/>
        </p:nvSpPr>
        <p:spPr>
          <a:xfrm>
            <a:off x="41050" y="182000"/>
            <a:ext cx="8978700" cy="18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C. Analyze Data Imbalance:</a:t>
            </a:r>
            <a:r>
              <a:rPr lang="en" sz="1800">
                <a:solidFill>
                  <a:schemeClr val="lt1"/>
                </a:solidFill>
                <a:latin typeface="Average"/>
                <a:ea typeface="Average"/>
                <a:cs typeface="Average"/>
                <a:sym typeface="Average"/>
              </a:rPr>
              <a:t> Data imbalance can affect the accuracy of the analysis, especially for binary classification problems. Understanding the data distribution is crucial for building reliable models.</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b="1" lang="en" sz="1800">
                <a:solidFill>
                  <a:schemeClr val="lt1"/>
                </a:solidFill>
                <a:latin typeface="Average"/>
                <a:ea typeface="Average"/>
                <a:cs typeface="Average"/>
                <a:sym typeface="Average"/>
              </a:rPr>
              <a:t>Task: </a:t>
            </a:r>
            <a:r>
              <a:rPr lang="en" sz="1800">
                <a:solidFill>
                  <a:schemeClr val="lt1"/>
                </a:solidFill>
                <a:latin typeface="Average"/>
                <a:ea typeface="Average"/>
                <a:cs typeface="Average"/>
                <a:sym typeface="Average"/>
              </a:rPr>
              <a:t>Determine if there is data imbalance in the loan application dataset and calculate the ratio of data imbalance using Excel functions.</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p:txBody>
      </p:sp>
      <p:sp>
        <p:nvSpPr>
          <p:cNvPr id="622" name="Google Shape;622;p91"/>
          <p:cNvSpPr txBox="1"/>
          <p:nvPr/>
        </p:nvSpPr>
        <p:spPr>
          <a:xfrm>
            <a:off x="200850" y="2209425"/>
            <a:ext cx="8818800" cy="26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Average"/>
                <a:ea typeface="Average"/>
                <a:cs typeface="Average"/>
                <a:sym typeface="Average"/>
              </a:rPr>
              <a:t>The process first counts the occurrences of loan repayment statuses (repayers vs. defaulters) using the value_counts() function. A pie chart is then generated to visually represent the proportions of these two groups. Next, the script calculates the imbalance ratio by dividing the number of repayers by the number of defaulters. The final output displays the ratio, showing that for every 11 repayers, there is 1 defaulter, indicating significant data imbalance.</a:t>
            </a:r>
            <a:endParaRPr sz="1800">
              <a:solidFill>
                <a:schemeClr val="accent1"/>
              </a:solidFill>
              <a:latin typeface="Average"/>
              <a:ea typeface="Average"/>
              <a:cs typeface="Average"/>
              <a:sym typeface="Averag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2"/>
          <p:cNvSpPr txBox="1"/>
          <p:nvPr/>
        </p:nvSpPr>
        <p:spPr>
          <a:xfrm>
            <a:off x="0" y="651400"/>
            <a:ext cx="3785100" cy="40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Imbalance = merged_final_data["TARGET"].value_counts().reset_index()</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lang="en" sz="1800">
                <a:solidFill>
                  <a:schemeClr val="lt1"/>
                </a:solidFill>
                <a:latin typeface="Average"/>
                <a:ea typeface="Average"/>
                <a:cs typeface="Average"/>
                <a:sym typeface="Average"/>
              </a:rPr>
              <a:t>labels = ['Repayers', 'Defaulters']</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lang="en" sz="1800">
                <a:solidFill>
                  <a:schemeClr val="lt1"/>
                </a:solidFill>
                <a:latin typeface="Average"/>
                <a:ea typeface="Average"/>
                <a:cs typeface="Average"/>
                <a:sym typeface="Average"/>
              </a:rPr>
              <a:t>sizes = Imbalance['count']</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lang="en" sz="1800">
                <a:solidFill>
                  <a:schemeClr val="lt1"/>
                </a:solidFill>
                <a:latin typeface="Average"/>
                <a:ea typeface="Average"/>
                <a:cs typeface="Average"/>
                <a:sym typeface="Average"/>
              </a:rPr>
              <a:t>fig, ax = plt.subplots()</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lang="en" sz="1800">
                <a:solidFill>
                  <a:schemeClr val="lt1"/>
                </a:solidFill>
                <a:latin typeface="Average"/>
                <a:ea typeface="Average"/>
                <a:cs typeface="Average"/>
                <a:sym typeface="Average"/>
              </a:rPr>
              <a:t>ax.pie(sizes, labels=labels, autopct='%1.1f%%', startangle=90)</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lang="en" sz="1800">
                <a:solidFill>
                  <a:schemeClr val="lt1"/>
                </a:solidFill>
                <a:latin typeface="Average"/>
                <a:ea typeface="Average"/>
                <a:cs typeface="Average"/>
                <a:sym typeface="Average"/>
              </a:rPr>
              <a:t>ax.axis('equal')  # Equal aspect ratio ensures that pie is drawn as a circle.</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lang="en" sz="1800">
                <a:solidFill>
                  <a:schemeClr val="lt1"/>
                </a:solidFill>
                <a:latin typeface="Average"/>
                <a:ea typeface="Average"/>
                <a:cs typeface="Average"/>
                <a:sym typeface="Average"/>
              </a:rPr>
              <a:t>plt.title('Loan Repayment Status')</a:t>
            </a:r>
            <a:endParaRPr sz="1800">
              <a:solidFill>
                <a:schemeClr val="lt1"/>
              </a:solidFill>
              <a:latin typeface="Average"/>
              <a:ea typeface="Average"/>
              <a:cs typeface="Average"/>
              <a:sym typeface="Average"/>
            </a:endParaRPr>
          </a:p>
          <a:p>
            <a:pPr indent="0" lvl="0" marL="0" rtl="0" algn="l">
              <a:spcBef>
                <a:spcPts val="0"/>
              </a:spcBef>
              <a:spcAft>
                <a:spcPts val="0"/>
              </a:spcAft>
              <a:buNone/>
            </a:pPr>
            <a:r>
              <a:rPr lang="en" sz="1800">
                <a:solidFill>
                  <a:schemeClr val="lt1"/>
                </a:solidFill>
                <a:latin typeface="Average"/>
                <a:ea typeface="Average"/>
                <a:cs typeface="Average"/>
                <a:sym typeface="Average"/>
              </a:rPr>
              <a:t>plt.show()</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p:txBody>
      </p:sp>
      <p:pic>
        <p:nvPicPr>
          <p:cNvPr id="628" name="Google Shape;628;p92"/>
          <p:cNvPicPr preferRelativeResize="0"/>
          <p:nvPr/>
        </p:nvPicPr>
        <p:blipFill>
          <a:blip r:embed="rId3">
            <a:alphaModFix/>
          </a:blip>
          <a:stretch>
            <a:fillRect/>
          </a:stretch>
        </p:blipFill>
        <p:spPr>
          <a:xfrm>
            <a:off x="3917525" y="782575"/>
            <a:ext cx="4905375" cy="3933825"/>
          </a:xfrm>
          <a:prstGeom prst="rect">
            <a:avLst/>
          </a:prstGeom>
          <a:noFill/>
          <a:ln>
            <a:noFill/>
          </a:ln>
        </p:spPr>
      </p:pic>
      <p:sp>
        <p:nvSpPr>
          <p:cNvPr id="629" name="Google Shape;629;p92"/>
          <p:cNvSpPr txBox="1"/>
          <p:nvPr/>
        </p:nvSpPr>
        <p:spPr>
          <a:xfrm>
            <a:off x="150925" y="241925"/>
            <a:ext cx="24369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Code:</a:t>
            </a:r>
            <a:endParaRPr b="1" sz="1800">
              <a:solidFill>
                <a:schemeClr val="lt1"/>
              </a:solidFill>
              <a:latin typeface="Average"/>
              <a:ea typeface="Average"/>
              <a:cs typeface="Average"/>
              <a:sym typeface="Average"/>
            </a:endParaRPr>
          </a:p>
        </p:txBody>
      </p:sp>
      <p:sp>
        <p:nvSpPr>
          <p:cNvPr id="630" name="Google Shape;630;p92"/>
          <p:cNvSpPr txBox="1"/>
          <p:nvPr/>
        </p:nvSpPr>
        <p:spPr>
          <a:xfrm>
            <a:off x="3917525" y="241925"/>
            <a:ext cx="24369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verage"/>
                <a:ea typeface="Average"/>
                <a:cs typeface="Average"/>
                <a:sym typeface="Average"/>
              </a:rPr>
              <a:t>Chart:</a:t>
            </a:r>
            <a:endParaRPr b="1" sz="1800">
              <a:solidFill>
                <a:schemeClr val="lt1"/>
              </a:solidFill>
              <a:latin typeface="Average"/>
              <a:ea typeface="Average"/>
              <a:cs typeface="Average"/>
              <a:sym typeface="Averag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3"/>
          <p:cNvSpPr txBox="1"/>
          <p:nvPr/>
        </p:nvSpPr>
        <p:spPr>
          <a:xfrm>
            <a:off x="65425" y="251900"/>
            <a:ext cx="9078600" cy="47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Average"/>
                <a:ea typeface="Average"/>
                <a:cs typeface="Average"/>
                <a:sym typeface="Average"/>
              </a:rPr>
              <a:t>D. Perform Univariate, Segmented Univariate, and Bivariate Analysis:</a:t>
            </a:r>
            <a:r>
              <a:rPr lang="en" sz="1600">
                <a:solidFill>
                  <a:schemeClr val="lt1"/>
                </a:solidFill>
                <a:latin typeface="Average"/>
                <a:ea typeface="Average"/>
                <a:cs typeface="Average"/>
                <a:sym typeface="Average"/>
              </a:rPr>
              <a:t> To gain insights into the driving factors of loan default, it is important to conduct various analyses on consumer and loan attributes.</a:t>
            </a:r>
            <a:endParaRPr sz="1600">
              <a:solidFill>
                <a:schemeClr val="lt1"/>
              </a:solidFill>
              <a:latin typeface="Average"/>
              <a:ea typeface="Average"/>
              <a:cs typeface="Average"/>
              <a:sym typeface="Average"/>
            </a:endParaRPr>
          </a:p>
          <a:p>
            <a:pPr indent="0" lvl="0" marL="0" rtl="0" algn="l">
              <a:spcBef>
                <a:spcPts val="0"/>
              </a:spcBef>
              <a:spcAft>
                <a:spcPts val="0"/>
              </a:spcAft>
              <a:buNone/>
            </a:pPr>
            <a:r>
              <a:t/>
            </a:r>
            <a:endParaRPr sz="1600">
              <a:solidFill>
                <a:schemeClr val="lt1"/>
              </a:solidFill>
              <a:latin typeface="Average"/>
              <a:ea typeface="Average"/>
              <a:cs typeface="Average"/>
              <a:sym typeface="Average"/>
            </a:endParaRPr>
          </a:p>
          <a:p>
            <a:pPr indent="0" lvl="0" marL="0" rtl="0" algn="l">
              <a:spcBef>
                <a:spcPts val="0"/>
              </a:spcBef>
              <a:spcAft>
                <a:spcPts val="0"/>
              </a:spcAft>
              <a:buNone/>
            </a:pPr>
            <a:r>
              <a:rPr b="1" lang="en" sz="1600">
                <a:solidFill>
                  <a:schemeClr val="lt1"/>
                </a:solidFill>
                <a:latin typeface="Average"/>
                <a:ea typeface="Average"/>
                <a:cs typeface="Average"/>
                <a:sym typeface="Average"/>
              </a:rPr>
              <a:t>Task: </a:t>
            </a:r>
            <a:r>
              <a:rPr lang="en" sz="1600">
                <a:solidFill>
                  <a:schemeClr val="lt1"/>
                </a:solidFill>
                <a:latin typeface="Average"/>
                <a:ea typeface="Average"/>
                <a:cs typeface="Average"/>
                <a:sym typeface="Average"/>
              </a:rPr>
              <a:t>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endParaRPr sz="1600">
              <a:solidFill>
                <a:schemeClr val="lt1"/>
              </a:solidFill>
              <a:latin typeface="Average"/>
              <a:ea typeface="Average"/>
              <a:cs typeface="Average"/>
              <a:sym typeface="Average"/>
            </a:endParaRPr>
          </a:p>
          <a:p>
            <a:pPr indent="0" lvl="0" marL="0" rtl="0" algn="l">
              <a:spcBef>
                <a:spcPts val="0"/>
              </a:spcBef>
              <a:spcAft>
                <a:spcPts val="0"/>
              </a:spcAft>
              <a:buNone/>
            </a:pPr>
            <a:r>
              <a:t/>
            </a:r>
            <a:endParaRPr sz="1600">
              <a:solidFill>
                <a:schemeClr val="lt1"/>
              </a:solidFill>
              <a:latin typeface="Average"/>
              <a:ea typeface="Average"/>
              <a:cs typeface="Average"/>
              <a:sym typeface="Average"/>
            </a:endParaRPr>
          </a:p>
          <a:p>
            <a:pPr indent="0" lvl="0" marL="0" rtl="0" algn="l">
              <a:spcBef>
                <a:spcPts val="0"/>
              </a:spcBef>
              <a:spcAft>
                <a:spcPts val="0"/>
              </a:spcAft>
              <a:buNone/>
            </a:pPr>
            <a:r>
              <a:rPr b="1" lang="en" sz="1600">
                <a:solidFill>
                  <a:schemeClr val="lt1"/>
                </a:solidFill>
                <a:latin typeface="Average"/>
                <a:ea typeface="Average"/>
                <a:cs typeface="Average"/>
                <a:sym typeface="Average"/>
              </a:rPr>
              <a:t>Univariate Analysis:  </a:t>
            </a:r>
            <a:r>
              <a:rPr lang="en" sz="1600">
                <a:solidFill>
                  <a:schemeClr val="lt1"/>
                </a:solidFill>
                <a:latin typeface="Average"/>
                <a:ea typeface="Average"/>
                <a:cs typeface="Average"/>
                <a:sym typeface="Average"/>
              </a:rPr>
              <a:t>It examines the distribution of a single variable without considering relationships with other variables. Analysis performed on variables like AMT_CREDIT, AMT_ANNUITY, AMT_GOODS_PRICE, OCCUPATION_TYPE.</a:t>
            </a:r>
            <a:endParaRPr sz="1600">
              <a:solidFill>
                <a:schemeClr val="lt1"/>
              </a:solidFill>
              <a:latin typeface="Average"/>
              <a:ea typeface="Average"/>
              <a:cs typeface="Average"/>
              <a:sym typeface="Average"/>
            </a:endParaRPr>
          </a:p>
          <a:p>
            <a:pPr indent="0" lvl="0" marL="0" rtl="0" algn="l">
              <a:spcBef>
                <a:spcPts val="0"/>
              </a:spcBef>
              <a:spcAft>
                <a:spcPts val="0"/>
              </a:spcAft>
              <a:buNone/>
            </a:pPr>
            <a:r>
              <a:t/>
            </a:r>
            <a:endParaRPr sz="1600">
              <a:solidFill>
                <a:schemeClr val="lt1"/>
              </a:solidFill>
              <a:latin typeface="Average"/>
              <a:ea typeface="Average"/>
              <a:cs typeface="Average"/>
              <a:sym typeface="Average"/>
            </a:endParaRPr>
          </a:p>
          <a:p>
            <a:pPr indent="0" lvl="0" marL="0" rtl="0" algn="l">
              <a:spcBef>
                <a:spcPts val="0"/>
              </a:spcBef>
              <a:spcAft>
                <a:spcPts val="0"/>
              </a:spcAft>
              <a:buNone/>
            </a:pPr>
            <a:r>
              <a:rPr b="1" lang="en" sz="1600">
                <a:solidFill>
                  <a:schemeClr val="lt1"/>
                </a:solidFill>
                <a:latin typeface="Average"/>
                <a:ea typeface="Average"/>
                <a:cs typeface="Average"/>
                <a:sym typeface="Average"/>
              </a:rPr>
              <a:t>Segmented Univariate Analysis:</a:t>
            </a:r>
            <a:r>
              <a:rPr lang="en" sz="1600">
                <a:solidFill>
                  <a:schemeClr val="lt1"/>
                </a:solidFill>
                <a:latin typeface="Average"/>
                <a:ea typeface="Average"/>
                <a:cs typeface="Average"/>
                <a:sym typeface="Average"/>
              </a:rPr>
              <a:t> It is a specific type of univariate analysis where the distribution of a single variable is examined across different groups or segments of the data. Analysis Performed on the distribution of a variable across segments, such as how AMT_CREDIT is distributed across different NAME_CONTRACT_TYPE values.</a:t>
            </a:r>
            <a:endParaRPr sz="1600">
              <a:solidFill>
                <a:schemeClr val="lt1"/>
              </a:solidFill>
              <a:latin typeface="Average"/>
              <a:ea typeface="Average"/>
              <a:cs typeface="Average"/>
              <a:sym typeface="Average"/>
            </a:endParaRPr>
          </a:p>
          <a:p>
            <a:pPr indent="0" lvl="0" marL="0" rtl="0" algn="l">
              <a:spcBef>
                <a:spcPts val="0"/>
              </a:spcBef>
              <a:spcAft>
                <a:spcPts val="0"/>
              </a:spcAft>
              <a:buNone/>
            </a:pPr>
            <a:r>
              <a:t/>
            </a:r>
            <a:endParaRPr sz="1600">
              <a:solidFill>
                <a:schemeClr val="lt1"/>
              </a:solidFill>
              <a:latin typeface="Average"/>
              <a:ea typeface="Average"/>
              <a:cs typeface="Average"/>
              <a:sym typeface="Average"/>
            </a:endParaRPr>
          </a:p>
          <a:p>
            <a:pPr indent="0" lvl="0" marL="0" rtl="0" algn="l">
              <a:spcBef>
                <a:spcPts val="0"/>
              </a:spcBef>
              <a:spcAft>
                <a:spcPts val="0"/>
              </a:spcAft>
              <a:buNone/>
            </a:pPr>
            <a:r>
              <a:rPr b="1" lang="en" sz="1600">
                <a:solidFill>
                  <a:schemeClr val="lt1"/>
                </a:solidFill>
                <a:latin typeface="Average"/>
                <a:ea typeface="Average"/>
                <a:cs typeface="Average"/>
                <a:sym typeface="Average"/>
              </a:rPr>
              <a:t>Bivariate Analysis: </a:t>
            </a:r>
            <a:r>
              <a:rPr lang="en" sz="1600">
                <a:solidFill>
                  <a:schemeClr val="lt1"/>
                </a:solidFill>
                <a:latin typeface="Average"/>
                <a:ea typeface="Average"/>
                <a:cs typeface="Average"/>
                <a:sym typeface="Average"/>
              </a:rPr>
              <a:t>It examines the relationship between two variables to determine if they are associated in any way. we can explore the relationship between two variables, such as AMT_INCOME_TOTAL and AMT_CREDIT, to see if there is any correlation or pattern.</a:t>
            </a:r>
            <a:endParaRPr sz="1600">
              <a:solidFill>
                <a:schemeClr val="lt1"/>
              </a:solidFill>
              <a:latin typeface="Average"/>
              <a:ea typeface="Average"/>
              <a:cs typeface="Average"/>
              <a:sym typeface="Average"/>
            </a:endParaRPr>
          </a:p>
          <a:p>
            <a:pPr indent="0" lvl="0" marL="0" rtl="0" algn="l">
              <a:spcBef>
                <a:spcPts val="0"/>
              </a:spcBef>
              <a:spcAft>
                <a:spcPts val="0"/>
              </a:spcAft>
              <a:buNone/>
            </a:pPr>
            <a:r>
              <a:t/>
            </a:r>
            <a:endParaRPr sz="1600">
              <a:solidFill>
                <a:schemeClr val="lt1"/>
              </a:solidFill>
              <a:latin typeface="Average"/>
              <a:ea typeface="Average"/>
              <a:cs typeface="Average"/>
              <a:sym typeface="Average"/>
            </a:endParaRPr>
          </a:p>
          <a:p>
            <a:pPr indent="0" lvl="0" marL="0" rtl="0" algn="l">
              <a:spcBef>
                <a:spcPts val="0"/>
              </a:spcBef>
              <a:spcAft>
                <a:spcPts val="0"/>
              </a:spcAft>
              <a:buNone/>
            </a:pPr>
            <a:r>
              <a:t/>
            </a:r>
            <a:endParaRPr sz="1600">
              <a:solidFill>
                <a:schemeClr val="lt1"/>
              </a:solidFill>
              <a:latin typeface="Average"/>
              <a:ea typeface="Average"/>
              <a:cs typeface="Average"/>
              <a:sym typeface="Averag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4"/>
          <p:cNvSpPr txBox="1"/>
          <p:nvPr>
            <p:ph idx="1" type="subTitle"/>
          </p:nvPr>
        </p:nvSpPr>
        <p:spPr>
          <a:xfrm>
            <a:off x="0" y="521575"/>
            <a:ext cx="3960300" cy="19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rPr>
              <a:t># Univariate analysis: Analyzing 'AMT_CREDIT'</a:t>
            </a:r>
            <a:endParaRPr sz="1700">
              <a:solidFill>
                <a:schemeClr val="accent3"/>
              </a:solidFill>
            </a:endParaRPr>
          </a:p>
          <a:p>
            <a:pPr indent="0" lvl="0" marL="0" rtl="0" algn="l">
              <a:spcBef>
                <a:spcPts val="0"/>
              </a:spcBef>
              <a:spcAft>
                <a:spcPts val="0"/>
              </a:spcAft>
              <a:buNone/>
            </a:pPr>
            <a:r>
              <a:rPr lang="en" sz="1700">
                <a:solidFill>
                  <a:schemeClr val="accent3"/>
                </a:solidFill>
              </a:rPr>
              <a:t>plt.figure(figsize=(10,6))</a:t>
            </a:r>
            <a:endParaRPr sz="1700">
              <a:solidFill>
                <a:schemeClr val="accent3"/>
              </a:solidFill>
            </a:endParaRPr>
          </a:p>
          <a:p>
            <a:pPr indent="0" lvl="0" marL="0" rtl="0" algn="l">
              <a:spcBef>
                <a:spcPts val="0"/>
              </a:spcBef>
              <a:spcAft>
                <a:spcPts val="0"/>
              </a:spcAft>
              <a:buNone/>
            </a:pPr>
            <a:r>
              <a:rPr lang="en" sz="1700">
                <a:solidFill>
                  <a:schemeClr val="accent3"/>
                </a:solidFill>
              </a:rPr>
              <a:t>sns.histplot(df['AMT_CREDIT'], kde=True)</a:t>
            </a:r>
            <a:endParaRPr sz="1700">
              <a:solidFill>
                <a:schemeClr val="accent3"/>
              </a:solidFill>
            </a:endParaRPr>
          </a:p>
          <a:p>
            <a:pPr indent="0" lvl="0" marL="0" rtl="0" algn="l">
              <a:spcBef>
                <a:spcPts val="0"/>
              </a:spcBef>
              <a:spcAft>
                <a:spcPts val="0"/>
              </a:spcAft>
              <a:buNone/>
            </a:pPr>
            <a:r>
              <a:rPr lang="en" sz="1700">
                <a:solidFill>
                  <a:schemeClr val="accent3"/>
                </a:solidFill>
              </a:rPr>
              <a:t>plt.title('Distribution of AMT_CREDIT')</a:t>
            </a:r>
            <a:endParaRPr sz="1700">
              <a:solidFill>
                <a:schemeClr val="accent3"/>
              </a:solidFill>
            </a:endParaRPr>
          </a:p>
          <a:p>
            <a:pPr indent="0" lvl="0" marL="0" rtl="0" algn="l">
              <a:spcBef>
                <a:spcPts val="0"/>
              </a:spcBef>
              <a:spcAft>
                <a:spcPts val="0"/>
              </a:spcAft>
              <a:buNone/>
            </a:pPr>
            <a:r>
              <a:rPr lang="en" sz="1700">
                <a:solidFill>
                  <a:schemeClr val="accent3"/>
                </a:solidFill>
              </a:rPr>
              <a:t>plt.show()</a:t>
            </a:r>
            <a:endParaRPr sz="1700">
              <a:solidFill>
                <a:schemeClr val="accent3"/>
              </a:solidFill>
            </a:endParaRPr>
          </a:p>
          <a:p>
            <a:pPr indent="0" lvl="0" marL="0" rtl="0" algn="l">
              <a:spcBef>
                <a:spcPts val="0"/>
              </a:spcBef>
              <a:spcAft>
                <a:spcPts val="0"/>
              </a:spcAft>
              <a:buNone/>
            </a:pPr>
            <a:r>
              <a:t/>
            </a:r>
            <a:endParaRPr sz="1700">
              <a:solidFill>
                <a:schemeClr val="accent3"/>
              </a:solidFill>
            </a:endParaRPr>
          </a:p>
        </p:txBody>
      </p:sp>
      <p:sp>
        <p:nvSpPr>
          <p:cNvPr id="641" name="Google Shape;641;p94"/>
          <p:cNvSpPr/>
          <p:nvPr/>
        </p:nvSpPr>
        <p:spPr>
          <a:xfrm>
            <a:off x="3947600" y="12200"/>
            <a:ext cx="5196600" cy="513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642" name="Google Shape;642;p94"/>
          <p:cNvPicPr preferRelativeResize="0"/>
          <p:nvPr/>
        </p:nvPicPr>
        <p:blipFill>
          <a:blip r:embed="rId3">
            <a:alphaModFix/>
          </a:blip>
          <a:stretch>
            <a:fillRect/>
          </a:stretch>
        </p:blipFill>
        <p:spPr>
          <a:xfrm>
            <a:off x="3947600" y="12200"/>
            <a:ext cx="5196600" cy="2559550"/>
          </a:xfrm>
          <a:prstGeom prst="rect">
            <a:avLst/>
          </a:prstGeom>
          <a:noFill/>
          <a:ln>
            <a:noFill/>
          </a:ln>
        </p:spPr>
      </p:pic>
      <p:pic>
        <p:nvPicPr>
          <p:cNvPr id="643" name="Google Shape;643;p94"/>
          <p:cNvPicPr preferRelativeResize="0"/>
          <p:nvPr/>
        </p:nvPicPr>
        <p:blipFill>
          <a:blip r:embed="rId4">
            <a:alphaModFix/>
          </a:blip>
          <a:stretch>
            <a:fillRect/>
          </a:stretch>
        </p:blipFill>
        <p:spPr>
          <a:xfrm>
            <a:off x="3947400" y="2583850"/>
            <a:ext cx="5196600" cy="2559550"/>
          </a:xfrm>
          <a:prstGeom prst="rect">
            <a:avLst/>
          </a:prstGeom>
          <a:noFill/>
          <a:ln>
            <a:noFill/>
          </a:ln>
        </p:spPr>
      </p:pic>
      <p:sp>
        <p:nvSpPr>
          <p:cNvPr id="644" name="Google Shape;644;p94"/>
          <p:cNvSpPr txBox="1"/>
          <p:nvPr/>
        </p:nvSpPr>
        <p:spPr>
          <a:xfrm>
            <a:off x="120950" y="112075"/>
            <a:ext cx="34056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Average"/>
                <a:ea typeface="Average"/>
                <a:cs typeface="Average"/>
                <a:sym typeface="Average"/>
              </a:rPr>
              <a:t>Univariate analysis</a:t>
            </a:r>
            <a:endParaRPr b="1" sz="1800">
              <a:solidFill>
                <a:schemeClr val="accent3"/>
              </a:solidFill>
              <a:latin typeface="Average"/>
              <a:ea typeface="Average"/>
              <a:cs typeface="Average"/>
              <a:sym typeface="Average"/>
            </a:endParaRPr>
          </a:p>
        </p:txBody>
      </p:sp>
      <p:sp>
        <p:nvSpPr>
          <p:cNvPr id="645" name="Google Shape;645;p94"/>
          <p:cNvSpPr txBox="1"/>
          <p:nvPr/>
        </p:nvSpPr>
        <p:spPr>
          <a:xfrm>
            <a:off x="41050" y="2509050"/>
            <a:ext cx="3825000" cy="26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Average"/>
                <a:ea typeface="Average"/>
                <a:cs typeface="Average"/>
                <a:sym typeface="Average"/>
              </a:rPr>
              <a:t># Univariate analysis: Analyzing 'AMT_ANNUITY'</a:t>
            </a:r>
            <a:endParaRPr sz="1700">
              <a:solidFill>
                <a:schemeClr val="accent3"/>
              </a:solidFill>
              <a:latin typeface="Average"/>
              <a:ea typeface="Average"/>
              <a:cs typeface="Average"/>
              <a:sym typeface="Average"/>
            </a:endParaRPr>
          </a:p>
          <a:p>
            <a:pPr indent="0" lvl="0" marL="0" rtl="0" algn="l">
              <a:spcBef>
                <a:spcPts val="0"/>
              </a:spcBef>
              <a:spcAft>
                <a:spcPts val="0"/>
              </a:spcAft>
              <a:buNone/>
            </a:pPr>
            <a:r>
              <a:rPr lang="en" sz="1700">
                <a:solidFill>
                  <a:schemeClr val="accent3"/>
                </a:solidFill>
                <a:latin typeface="Average"/>
                <a:ea typeface="Average"/>
                <a:cs typeface="Average"/>
                <a:sym typeface="Average"/>
              </a:rPr>
              <a:t>plt.figure(figsize=(10,6))</a:t>
            </a:r>
            <a:endParaRPr sz="1700">
              <a:solidFill>
                <a:schemeClr val="accent3"/>
              </a:solidFill>
              <a:latin typeface="Average"/>
              <a:ea typeface="Average"/>
              <a:cs typeface="Average"/>
              <a:sym typeface="Average"/>
            </a:endParaRPr>
          </a:p>
          <a:p>
            <a:pPr indent="0" lvl="0" marL="0" rtl="0" algn="l">
              <a:spcBef>
                <a:spcPts val="0"/>
              </a:spcBef>
              <a:spcAft>
                <a:spcPts val="0"/>
              </a:spcAft>
              <a:buNone/>
            </a:pPr>
            <a:r>
              <a:rPr lang="en" sz="1700">
                <a:solidFill>
                  <a:schemeClr val="accent3"/>
                </a:solidFill>
                <a:latin typeface="Average"/>
                <a:ea typeface="Average"/>
                <a:cs typeface="Average"/>
                <a:sym typeface="Average"/>
              </a:rPr>
              <a:t>sns.histplot(df['AMT_ANNUITY'], kde=True)</a:t>
            </a:r>
            <a:endParaRPr sz="1700">
              <a:solidFill>
                <a:schemeClr val="accent3"/>
              </a:solidFill>
              <a:latin typeface="Average"/>
              <a:ea typeface="Average"/>
              <a:cs typeface="Average"/>
              <a:sym typeface="Average"/>
            </a:endParaRPr>
          </a:p>
          <a:p>
            <a:pPr indent="0" lvl="0" marL="0" rtl="0" algn="l">
              <a:spcBef>
                <a:spcPts val="0"/>
              </a:spcBef>
              <a:spcAft>
                <a:spcPts val="0"/>
              </a:spcAft>
              <a:buNone/>
            </a:pPr>
            <a:r>
              <a:rPr lang="en" sz="1700">
                <a:solidFill>
                  <a:schemeClr val="accent3"/>
                </a:solidFill>
                <a:latin typeface="Average"/>
                <a:ea typeface="Average"/>
                <a:cs typeface="Average"/>
                <a:sym typeface="Average"/>
              </a:rPr>
              <a:t>plt.title('Distribution of AMT_ANNUITY')</a:t>
            </a:r>
            <a:endParaRPr sz="1700">
              <a:solidFill>
                <a:schemeClr val="accent3"/>
              </a:solidFill>
              <a:latin typeface="Average"/>
              <a:ea typeface="Average"/>
              <a:cs typeface="Average"/>
              <a:sym typeface="Average"/>
            </a:endParaRPr>
          </a:p>
          <a:p>
            <a:pPr indent="0" lvl="0" marL="0" rtl="0" algn="l">
              <a:spcBef>
                <a:spcPts val="0"/>
              </a:spcBef>
              <a:spcAft>
                <a:spcPts val="0"/>
              </a:spcAft>
              <a:buNone/>
            </a:pPr>
            <a:r>
              <a:rPr lang="en" sz="1700">
                <a:solidFill>
                  <a:schemeClr val="accent3"/>
                </a:solidFill>
                <a:latin typeface="Average"/>
                <a:ea typeface="Average"/>
                <a:cs typeface="Average"/>
                <a:sym typeface="Average"/>
              </a:rPr>
              <a:t>plt.show()</a:t>
            </a:r>
            <a:endParaRPr sz="1700">
              <a:solidFill>
                <a:schemeClr val="accent3"/>
              </a:solidFill>
              <a:latin typeface="Average"/>
              <a:ea typeface="Average"/>
              <a:cs typeface="Average"/>
              <a:sym typeface="Average"/>
            </a:endParaRPr>
          </a:p>
          <a:p>
            <a:pPr indent="0" lvl="0" marL="0" rtl="0" algn="l">
              <a:spcBef>
                <a:spcPts val="0"/>
              </a:spcBef>
              <a:spcAft>
                <a:spcPts val="0"/>
              </a:spcAft>
              <a:buNone/>
            </a:pPr>
            <a:r>
              <a:t/>
            </a:r>
            <a:endParaRPr sz="1700">
              <a:solidFill>
                <a:schemeClr val="accent3"/>
              </a:solidFill>
              <a:latin typeface="Average"/>
              <a:ea typeface="Average"/>
              <a:cs typeface="Average"/>
              <a:sym typeface="Averag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5"/>
          <p:cNvSpPr txBox="1"/>
          <p:nvPr>
            <p:ph idx="1" type="subTitle"/>
          </p:nvPr>
        </p:nvSpPr>
        <p:spPr>
          <a:xfrm>
            <a:off x="0" y="182000"/>
            <a:ext cx="3960300" cy="228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rPr>
              <a:t># Univariate analysis: Analyzing 'AMT_GOODS_PRICE'</a:t>
            </a:r>
            <a:endParaRPr sz="1700">
              <a:solidFill>
                <a:schemeClr val="accent3"/>
              </a:solidFill>
            </a:endParaRPr>
          </a:p>
          <a:p>
            <a:pPr indent="0" lvl="0" marL="0" rtl="0" algn="l">
              <a:spcBef>
                <a:spcPts val="0"/>
              </a:spcBef>
              <a:spcAft>
                <a:spcPts val="0"/>
              </a:spcAft>
              <a:buNone/>
            </a:pPr>
            <a:r>
              <a:rPr lang="en" sz="1700">
                <a:solidFill>
                  <a:schemeClr val="accent3"/>
                </a:solidFill>
              </a:rPr>
              <a:t>plt.figure(figsize=(10,6))</a:t>
            </a:r>
            <a:endParaRPr sz="1700">
              <a:solidFill>
                <a:schemeClr val="accent3"/>
              </a:solidFill>
            </a:endParaRPr>
          </a:p>
          <a:p>
            <a:pPr indent="0" lvl="0" marL="0" rtl="0" algn="l">
              <a:spcBef>
                <a:spcPts val="0"/>
              </a:spcBef>
              <a:spcAft>
                <a:spcPts val="0"/>
              </a:spcAft>
              <a:buNone/>
            </a:pPr>
            <a:r>
              <a:rPr lang="en" sz="1700">
                <a:solidFill>
                  <a:schemeClr val="accent3"/>
                </a:solidFill>
              </a:rPr>
              <a:t>sns.histplot(df['AMT_GOODS_PRICE'], kde=True)</a:t>
            </a:r>
            <a:endParaRPr sz="1700">
              <a:solidFill>
                <a:schemeClr val="accent3"/>
              </a:solidFill>
            </a:endParaRPr>
          </a:p>
          <a:p>
            <a:pPr indent="0" lvl="0" marL="0" rtl="0" algn="l">
              <a:spcBef>
                <a:spcPts val="0"/>
              </a:spcBef>
              <a:spcAft>
                <a:spcPts val="0"/>
              </a:spcAft>
              <a:buNone/>
            </a:pPr>
            <a:r>
              <a:rPr lang="en" sz="1700">
                <a:solidFill>
                  <a:schemeClr val="accent3"/>
                </a:solidFill>
              </a:rPr>
              <a:t>plt.title('Distribution of AMT_GOODS_PRICE')</a:t>
            </a:r>
            <a:endParaRPr sz="1700">
              <a:solidFill>
                <a:schemeClr val="accent3"/>
              </a:solidFill>
            </a:endParaRPr>
          </a:p>
          <a:p>
            <a:pPr indent="0" lvl="0" marL="0" rtl="0" algn="l">
              <a:spcBef>
                <a:spcPts val="0"/>
              </a:spcBef>
              <a:spcAft>
                <a:spcPts val="0"/>
              </a:spcAft>
              <a:buNone/>
            </a:pPr>
            <a:r>
              <a:rPr lang="en" sz="1700">
                <a:solidFill>
                  <a:schemeClr val="accent3"/>
                </a:solidFill>
              </a:rPr>
              <a:t>plt.show()</a:t>
            </a:r>
            <a:endParaRPr sz="1700">
              <a:solidFill>
                <a:schemeClr val="accent3"/>
              </a:solidFill>
            </a:endParaRPr>
          </a:p>
          <a:p>
            <a:pPr indent="0" lvl="0" marL="0" rtl="0" algn="l">
              <a:spcBef>
                <a:spcPts val="0"/>
              </a:spcBef>
              <a:spcAft>
                <a:spcPts val="0"/>
              </a:spcAft>
              <a:buNone/>
            </a:pPr>
            <a:r>
              <a:t/>
            </a:r>
            <a:endParaRPr sz="1700">
              <a:solidFill>
                <a:schemeClr val="accent3"/>
              </a:solidFill>
            </a:endParaRPr>
          </a:p>
          <a:p>
            <a:pPr indent="0" lvl="0" marL="0" rtl="0" algn="l">
              <a:spcBef>
                <a:spcPts val="0"/>
              </a:spcBef>
              <a:spcAft>
                <a:spcPts val="0"/>
              </a:spcAft>
              <a:buNone/>
            </a:pPr>
            <a:r>
              <a:t/>
            </a:r>
            <a:endParaRPr sz="1700">
              <a:solidFill>
                <a:schemeClr val="accent3"/>
              </a:solidFill>
            </a:endParaRPr>
          </a:p>
        </p:txBody>
      </p:sp>
      <p:sp>
        <p:nvSpPr>
          <p:cNvPr id="651" name="Google Shape;651;p95"/>
          <p:cNvSpPr/>
          <p:nvPr/>
        </p:nvSpPr>
        <p:spPr>
          <a:xfrm>
            <a:off x="3947600" y="12200"/>
            <a:ext cx="5196600" cy="513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652" name="Google Shape;652;p95"/>
          <p:cNvSpPr txBox="1"/>
          <p:nvPr/>
        </p:nvSpPr>
        <p:spPr>
          <a:xfrm>
            <a:off x="41050" y="2509050"/>
            <a:ext cx="3825000" cy="26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Average"/>
                <a:ea typeface="Average"/>
                <a:cs typeface="Average"/>
                <a:sym typeface="Average"/>
              </a:rPr>
              <a:t># Univariate analysis: Analyzing 'OCCUPATION_TYPE'</a:t>
            </a:r>
            <a:endParaRPr sz="1700">
              <a:solidFill>
                <a:schemeClr val="accent3"/>
              </a:solidFill>
              <a:latin typeface="Average"/>
              <a:ea typeface="Average"/>
              <a:cs typeface="Average"/>
              <a:sym typeface="Average"/>
            </a:endParaRPr>
          </a:p>
          <a:p>
            <a:pPr indent="0" lvl="0" marL="0" rtl="0" algn="l">
              <a:spcBef>
                <a:spcPts val="0"/>
              </a:spcBef>
              <a:spcAft>
                <a:spcPts val="0"/>
              </a:spcAft>
              <a:buNone/>
            </a:pPr>
            <a:r>
              <a:rPr lang="en" sz="1700">
                <a:solidFill>
                  <a:schemeClr val="accent3"/>
                </a:solidFill>
                <a:latin typeface="Average"/>
                <a:ea typeface="Average"/>
                <a:cs typeface="Average"/>
                <a:sym typeface="Average"/>
              </a:rPr>
              <a:t>plt.figure(figsize=(20,10))</a:t>
            </a:r>
            <a:endParaRPr sz="1700">
              <a:solidFill>
                <a:schemeClr val="accent3"/>
              </a:solidFill>
              <a:latin typeface="Average"/>
              <a:ea typeface="Average"/>
              <a:cs typeface="Average"/>
              <a:sym typeface="Average"/>
            </a:endParaRPr>
          </a:p>
          <a:p>
            <a:pPr indent="0" lvl="0" marL="0" rtl="0" algn="l">
              <a:spcBef>
                <a:spcPts val="0"/>
              </a:spcBef>
              <a:spcAft>
                <a:spcPts val="0"/>
              </a:spcAft>
              <a:buNone/>
            </a:pPr>
            <a:r>
              <a:rPr lang="en" sz="1700">
                <a:solidFill>
                  <a:schemeClr val="accent3"/>
                </a:solidFill>
                <a:latin typeface="Average"/>
                <a:ea typeface="Average"/>
                <a:cs typeface="Average"/>
                <a:sym typeface="Average"/>
              </a:rPr>
              <a:t>sns.histplot(df['OCCUPATION_TYPE'], kde=True)</a:t>
            </a:r>
            <a:endParaRPr sz="1700">
              <a:solidFill>
                <a:schemeClr val="accent3"/>
              </a:solidFill>
              <a:latin typeface="Average"/>
              <a:ea typeface="Average"/>
              <a:cs typeface="Average"/>
              <a:sym typeface="Average"/>
            </a:endParaRPr>
          </a:p>
          <a:p>
            <a:pPr indent="0" lvl="0" marL="0" rtl="0" algn="l">
              <a:spcBef>
                <a:spcPts val="0"/>
              </a:spcBef>
              <a:spcAft>
                <a:spcPts val="0"/>
              </a:spcAft>
              <a:buNone/>
            </a:pPr>
            <a:r>
              <a:rPr lang="en" sz="1700">
                <a:solidFill>
                  <a:schemeClr val="accent3"/>
                </a:solidFill>
                <a:latin typeface="Average"/>
                <a:ea typeface="Average"/>
                <a:cs typeface="Average"/>
                <a:sym typeface="Average"/>
              </a:rPr>
              <a:t>plt.title('Distribution of OCCUPATION_TYPE')</a:t>
            </a:r>
            <a:endParaRPr sz="1700">
              <a:solidFill>
                <a:schemeClr val="accent3"/>
              </a:solidFill>
              <a:latin typeface="Average"/>
              <a:ea typeface="Average"/>
              <a:cs typeface="Average"/>
              <a:sym typeface="Average"/>
            </a:endParaRPr>
          </a:p>
          <a:p>
            <a:pPr indent="0" lvl="0" marL="0" rtl="0" algn="l">
              <a:spcBef>
                <a:spcPts val="0"/>
              </a:spcBef>
              <a:spcAft>
                <a:spcPts val="0"/>
              </a:spcAft>
              <a:buNone/>
            </a:pPr>
            <a:r>
              <a:rPr lang="en" sz="1700">
                <a:solidFill>
                  <a:schemeClr val="accent3"/>
                </a:solidFill>
                <a:latin typeface="Average"/>
                <a:ea typeface="Average"/>
                <a:cs typeface="Average"/>
                <a:sym typeface="Average"/>
              </a:rPr>
              <a:t>plt.show()</a:t>
            </a:r>
            <a:endParaRPr sz="1700">
              <a:solidFill>
                <a:schemeClr val="accent3"/>
              </a:solidFill>
              <a:latin typeface="Average"/>
              <a:ea typeface="Average"/>
              <a:cs typeface="Average"/>
              <a:sym typeface="Average"/>
            </a:endParaRPr>
          </a:p>
          <a:p>
            <a:pPr indent="0" lvl="0" marL="0" rtl="0" algn="l">
              <a:spcBef>
                <a:spcPts val="0"/>
              </a:spcBef>
              <a:spcAft>
                <a:spcPts val="0"/>
              </a:spcAft>
              <a:buNone/>
            </a:pPr>
            <a:r>
              <a:t/>
            </a:r>
            <a:endParaRPr sz="1700">
              <a:solidFill>
                <a:schemeClr val="accent3"/>
              </a:solidFill>
              <a:latin typeface="Average"/>
              <a:ea typeface="Average"/>
              <a:cs typeface="Average"/>
              <a:sym typeface="Average"/>
            </a:endParaRPr>
          </a:p>
        </p:txBody>
      </p:sp>
      <p:pic>
        <p:nvPicPr>
          <p:cNvPr id="653" name="Google Shape;653;p95"/>
          <p:cNvPicPr preferRelativeResize="0"/>
          <p:nvPr/>
        </p:nvPicPr>
        <p:blipFill>
          <a:blip r:embed="rId3">
            <a:alphaModFix/>
          </a:blip>
          <a:stretch>
            <a:fillRect/>
          </a:stretch>
        </p:blipFill>
        <p:spPr>
          <a:xfrm>
            <a:off x="3947600" y="0"/>
            <a:ext cx="5196600" cy="2559550"/>
          </a:xfrm>
          <a:prstGeom prst="rect">
            <a:avLst/>
          </a:prstGeom>
          <a:noFill/>
          <a:ln>
            <a:noFill/>
          </a:ln>
        </p:spPr>
      </p:pic>
      <p:pic>
        <p:nvPicPr>
          <p:cNvPr id="654" name="Google Shape;654;p95"/>
          <p:cNvPicPr preferRelativeResize="0"/>
          <p:nvPr/>
        </p:nvPicPr>
        <p:blipFill>
          <a:blip r:embed="rId4">
            <a:alphaModFix/>
          </a:blip>
          <a:stretch>
            <a:fillRect/>
          </a:stretch>
        </p:blipFill>
        <p:spPr>
          <a:xfrm>
            <a:off x="3947600" y="2556925"/>
            <a:ext cx="5196602" cy="25595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6"/>
          <p:cNvSpPr txBox="1"/>
          <p:nvPr>
            <p:ph idx="1" type="subTitle"/>
          </p:nvPr>
        </p:nvSpPr>
        <p:spPr>
          <a:xfrm>
            <a:off x="0" y="411700"/>
            <a:ext cx="3826200" cy="47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rPr>
              <a:t># Segmented Univariate: Analyze 'AMT_CREDIT' across different 'NAME_CONTRACT_TYPE'</a:t>
            </a:r>
            <a:endParaRPr sz="1700">
              <a:solidFill>
                <a:schemeClr val="accent3"/>
              </a:solidFill>
            </a:endParaRPr>
          </a:p>
          <a:p>
            <a:pPr indent="0" lvl="0" marL="0" rtl="0" algn="l">
              <a:spcBef>
                <a:spcPts val="0"/>
              </a:spcBef>
              <a:spcAft>
                <a:spcPts val="0"/>
              </a:spcAft>
              <a:buNone/>
            </a:pPr>
            <a:r>
              <a:rPr lang="en" sz="1700">
                <a:solidFill>
                  <a:schemeClr val="accent3"/>
                </a:solidFill>
              </a:rPr>
              <a:t>plt.figure(figsize=(10,6))</a:t>
            </a:r>
            <a:endParaRPr sz="1700">
              <a:solidFill>
                <a:schemeClr val="accent3"/>
              </a:solidFill>
            </a:endParaRPr>
          </a:p>
          <a:p>
            <a:pPr indent="0" lvl="0" marL="0" rtl="0" algn="l">
              <a:spcBef>
                <a:spcPts val="0"/>
              </a:spcBef>
              <a:spcAft>
                <a:spcPts val="0"/>
              </a:spcAft>
              <a:buNone/>
            </a:pPr>
            <a:r>
              <a:rPr lang="en" sz="1700">
                <a:solidFill>
                  <a:schemeClr val="accent3"/>
                </a:solidFill>
              </a:rPr>
              <a:t>sns.boxplot(x='NAME_CONTRACT_TYPE', y='AMT_CREDIT', data=df)</a:t>
            </a:r>
            <a:endParaRPr sz="1700">
              <a:solidFill>
                <a:schemeClr val="accent3"/>
              </a:solidFill>
            </a:endParaRPr>
          </a:p>
          <a:p>
            <a:pPr indent="0" lvl="0" marL="0" rtl="0" algn="l">
              <a:spcBef>
                <a:spcPts val="0"/>
              </a:spcBef>
              <a:spcAft>
                <a:spcPts val="0"/>
              </a:spcAft>
              <a:buNone/>
            </a:pPr>
            <a:r>
              <a:rPr lang="en" sz="1700">
                <a:solidFill>
                  <a:schemeClr val="accent3"/>
                </a:solidFill>
              </a:rPr>
              <a:t>plt.title('AMT_CREDIT Distribution by NAME_CONTRACT_TYPE')</a:t>
            </a:r>
            <a:endParaRPr sz="1700">
              <a:solidFill>
                <a:schemeClr val="accent3"/>
              </a:solidFill>
            </a:endParaRPr>
          </a:p>
          <a:p>
            <a:pPr indent="0" lvl="0" marL="0" rtl="0" algn="l">
              <a:spcBef>
                <a:spcPts val="0"/>
              </a:spcBef>
              <a:spcAft>
                <a:spcPts val="0"/>
              </a:spcAft>
              <a:buNone/>
            </a:pPr>
            <a:r>
              <a:rPr lang="en" sz="1700">
                <a:solidFill>
                  <a:schemeClr val="accent3"/>
                </a:solidFill>
              </a:rPr>
              <a:t>plt.show()</a:t>
            </a:r>
            <a:endParaRPr sz="1700">
              <a:solidFill>
                <a:schemeClr val="accent3"/>
              </a:solidFill>
            </a:endParaRPr>
          </a:p>
          <a:p>
            <a:pPr indent="0" lvl="0" marL="0" rtl="0" algn="l">
              <a:spcBef>
                <a:spcPts val="0"/>
              </a:spcBef>
              <a:spcAft>
                <a:spcPts val="0"/>
              </a:spcAft>
              <a:buNone/>
            </a:pPr>
            <a:r>
              <a:t/>
            </a:r>
            <a:endParaRPr sz="1700">
              <a:solidFill>
                <a:schemeClr val="accent3"/>
              </a:solidFill>
            </a:endParaRPr>
          </a:p>
          <a:p>
            <a:pPr indent="0" lvl="0" marL="0" rtl="0" algn="l">
              <a:spcBef>
                <a:spcPts val="0"/>
              </a:spcBef>
              <a:spcAft>
                <a:spcPts val="0"/>
              </a:spcAft>
              <a:buNone/>
            </a:pPr>
            <a:r>
              <a:rPr lang="en" sz="1700">
                <a:solidFill>
                  <a:schemeClr val="accent3"/>
                </a:solidFill>
              </a:rPr>
              <a:t># Analyze 'AMT_INCOME_TOTAL' across 'CODE_GENDER' segments</a:t>
            </a:r>
            <a:endParaRPr sz="1700">
              <a:solidFill>
                <a:schemeClr val="accent3"/>
              </a:solidFill>
            </a:endParaRPr>
          </a:p>
          <a:p>
            <a:pPr indent="0" lvl="0" marL="0" rtl="0" algn="l">
              <a:spcBef>
                <a:spcPts val="0"/>
              </a:spcBef>
              <a:spcAft>
                <a:spcPts val="0"/>
              </a:spcAft>
              <a:buNone/>
            </a:pPr>
            <a:r>
              <a:rPr lang="en" sz="1700">
                <a:solidFill>
                  <a:schemeClr val="accent3"/>
                </a:solidFill>
              </a:rPr>
              <a:t>plt.figure(figsize=(10,6))</a:t>
            </a:r>
            <a:endParaRPr sz="1700">
              <a:solidFill>
                <a:schemeClr val="accent3"/>
              </a:solidFill>
            </a:endParaRPr>
          </a:p>
          <a:p>
            <a:pPr indent="0" lvl="0" marL="0" rtl="0" algn="l">
              <a:spcBef>
                <a:spcPts val="0"/>
              </a:spcBef>
              <a:spcAft>
                <a:spcPts val="0"/>
              </a:spcAft>
              <a:buNone/>
            </a:pPr>
            <a:r>
              <a:rPr lang="en" sz="1700">
                <a:solidFill>
                  <a:schemeClr val="accent3"/>
                </a:solidFill>
              </a:rPr>
              <a:t>sns.boxplot(x='CODE_GENDER', y='AMT_INCOME_TOTAL', data=df)</a:t>
            </a:r>
            <a:endParaRPr sz="1700">
              <a:solidFill>
                <a:schemeClr val="accent3"/>
              </a:solidFill>
            </a:endParaRPr>
          </a:p>
          <a:p>
            <a:pPr indent="0" lvl="0" marL="0" rtl="0" algn="l">
              <a:spcBef>
                <a:spcPts val="0"/>
              </a:spcBef>
              <a:spcAft>
                <a:spcPts val="0"/>
              </a:spcAft>
              <a:buNone/>
            </a:pPr>
            <a:r>
              <a:rPr lang="en" sz="1700">
                <a:solidFill>
                  <a:schemeClr val="accent3"/>
                </a:solidFill>
              </a:rPr>
              <a:t>plt.title('AMT_INCOME_TOTAL Distribution by Gender')</a:t>
            </a:r>
            <a:endParaRPr sz="1700">
              <a:solidFill>
                <a:schemeClr val="accent3"/>
              </a:solidFill>
            </a:endParaRPr>
          </a:p>
          <a:p>
            <a:pPr indent="0" lvl="0" marL="0" rtl="0" algn="l">
              <a:spcBef>
                <a:spcPts val="0"/>
              </a:spcBef>
              <a:spcAft>
                <a:spcPts val="0"/>
              </a:spcAft>
              <a:buNone/>
            </a:pPr>
            <a:r>
              <a:rPr lang="en" sz="1700">
                <a:solidFill>
                  <a:schemeClr val="accent3"/>
                </a:solidFill>
              </a:rPr>
              <a:t>plt.show()</a:t>
            </a:r>
            <a:endParaRPr sz="1700">
              <a:solidFill>
                <a:schemeClr val="accent3"/>
              </a:solidFill>
            </a:endParaRPr>
          </a:p>
          <a:p>
            <a:pPr indent="0" lvl="0" marL="0" rtl="0" algn="l">
              <a:spcBef>
                <a:spcPts val="0"/>
              </a:spcBef>
              <a:spcAft>
                <a:spcPts val="0"/>
              </a:spcAft>
              <a:buNone/>
            </a:pPr>
            <a:r>
              <a:t/>
            </a:r>
            <a:endParaRPr sz="1700">
              <a:solidFill>
                <a:schemeClr val="accent3"/>
              </a:solidFill>
            </a:endParaRPr>
          </a:p>
        </p:txBody>
      </p:sp>
      <p:sp>
        <p:nvSpPr>
          <p:cNvPr id="660" name="Google Shape;660;p96"/>
          <p:cNvSpPr/>
          <p:nvPr/>
        </p:nvSpPr>
        <p:spPr>
          <a:xfrm>
            <a:off x="3947600" y="12200"/>
            <a:ext cx="5196600" cy="513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661" name="Google Shape;661;p96"/>
          <p:cNvSpPr txBox="1"/>
          <p:nvPr/>
        </p:nvSpPr>
        <p:spPr>
          <a:xfrm>
            <a:off x="61025" y="82125"/>
            <a:ext cx="33159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Average"/>
                <a:ea typeface="Average"/>
                <a:cs typeface="Average"/>
                <a:sym typeface="Average"/>
              </a:rPr>
              <a:t>Segmented Univariate</a:t>
            </a:r>
            <a:endParaRPr b="1" sz="1800">
              <a:solidFill>
                <a:schemeClr val="accent3"/>
              </a:solidFill>
              <a:latin typeface="Average"/>
              <a:ea typeface="Average"/>
              <a:cs typeface="Average"/>
              <a:sym typeface="Average"/>
            </a:endParaRPr>
          </a:p>
        </p:txBody>
      </p:sp>
      <p:pic>
        <p:nvPicPr>
          <p:cNvPr id="662" name="Google Shape;662;p96"/>
          <p:cNvPicPr preferRelativeResize="0"/>
          <p:nvPr/>
        </p:nvPicPr>
        <p:blipFill>
          <a:blip r:embed="rId3">
            <a:alphaModFix/>
          </a:blip>
          <a:stretch>
            <a:fillRect/>
          </a:stretch>
        </p:blipFill>
        <p:spPr>
          <a:xfrm>
            <a:off x="3947600" y="0"/>
            <a:ext cx="5196599"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7"/>
          <p:cNvSpPr txBox="1"/>
          <p:nvPr>
            <p:ph idx="1" type="subTitle"/>
          </p:nvPr>
        </p:nvSpPr>
        <p:spPr>
          <a:xfrm>
            <a:off x="39950" y="761250"/>
            <a:ext cx="3826200" cy="28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rPr>
              <a:t># Analyze 'AMT_INCOME_TOTAL' across 'CODE_GENDER' segments</a:t>
            </a:r>
            <a:endParaRPr sz="1700">
              <a:solidFill>
                <a:schemeClr val="accent3"/>
              </a:solidFill>
            </a:endParaRPr>
          </a:p>
          <a:p>
            <a:pPr indent="0" lvl="0" marL="0" rtl="0" algn="l">
              <a:spcBef>
                <a:spcPts val="0"/>
              </a:spcBef>
              <a:spcAft>
                <a:spcPts val="0"/>
              </a:spcAft>
              <a:buNone/>
            </a:pPr>
            <a:r>
              <a:rPr lang="en" sz="1700">
                <a:solidFill>
                  <a:schemeClr val="accent3"/>
                </a:solidFill>
              </a:rPr>
              <a:t>plt.figure(figsize=(10,6))</a:t>
            </a:r>
            <a:endParaRPr sz="1700">
              <a:solidFill>
                <a:schemeClr val="accent3"/>
              </a:solidFill>
            </a:endParaRPr>
          </a:p>
          <a:p>
            <a:pPr indent="0" lvl="0" marL="0" rtl="0" algn="l">
              <a:spcBef>
                <a:spcPts val="0"/>
              </a:spcBef>
              <a:spcAft>
                <a:spcPts val="0"/>
              </a:spcAft>
              <a:buNone/>
            </a:pPr>
            <a:r>
              <a:rPr lang="en" sz="1700">
                <a:solidFill>
                  <a:schemeClr val="accent3"/>
                </a:solidFill>
              </a:rPr>
              <a:t>sns.boxplot(x='CODE_GENDER', y='AMT_INCOME_TOTAL', data=df)</a:t>
            </a:r>
            <a:endParaRPr sz="1700">
              <a:solidFill>
                <a:schemeClr val="accent3"/>
              </a:solidFill>
            </a:endParaRPr>
          </a:p>
          <a:p>
            <a:pPr indent="0" lvl="0" marL="0" rtl="0" algn="l">
              <a:spcBef>
                <a:spcPts val="0"/>
              </a:spcBef>
              <a:spcAft>
                <a:spcPts val="0"/>
              </a:spcAft>
              <a:buNone/>
            </a:pPr>
            <a:r>
              <a:rPr lang="en" sz="1700">
                <a:solidFill>
                  <a:schemeClr val="accent3"/>
                </a:solidFill>
              </a:rPr>
              <a:t>plt.title('AMT_INCOME_TOTAL Distribution by Gender')</a:t>
            </a:r>
            <a:endParaRPr sz="1700">
              <a:solidFill>
                <a:schemeClr val="accent3"/>
              </a:solidFill>
            </a:endParaRPr>
          </a:p>
          <a:p>
            <a:pPr indent="0" lvl="0" marL="0" rtl="0" algn="l">
              <a:spcBef>
                <a:spcPts val="0"/>
              </a:spcBef>
              <a:spcAft>
                <a:spcPts val="0"/>
              </a:spcAft>
              <a:buNone/>
            </a:pPr>
            <a:r>
              <a:rPr lang="en" sz="1700">
                <a:solidFill>
                  <a:schemeClr val="accent3"/>
                </a:solidFill>
              </a:rPr>
              <a:t>plt.show()</a:t>
            </a:r>
            <a:endParaRPr sz="1700">
              <a:solidFill>
                <a:schemeClr val="accent3"/>
              </a:solidFill>
            </a:endParaRPr>
          </a:p>
          <a:p>
            <a:pPr indent="0" lvl="0" marL="0" rtl="0" algn="l">
              <a:spcBef>
                <a:spcPts val="0"/>
              </a:spcBef>
              <a:spcAft>
                <a:spcPts val="0"/>
              </a:spcAft>
              <a:buNone/>
            </a:pPr>
            <a:r>
              <a:t/>
            </a:r>
            <a:endParaRPr sz="1700">
              <a:solidFill>
                <a:schemeClr val="accent3"/>
              </a:solidFill>
            </a:endParaRPr>
          </a:p>
          <a:p>
            <a:pPr indent="0" lvl="0" marL="0" rtl="0" algn="l">
              <a:spcBef>
                <a:spcPts val="0"/>
              </a:spcBef>
              <a:spcAft>
                <a:spcPts val="0"/>
              </a:spcAft>
              <a:buNone/>
            </a:pPr>
            <a:r>
              <a:t/>
            </a:r>
            <a:endParaRPr sz="1700">
              <a:solidFill>
                <a:schemeClr val="accent3"/>
              </a:solidFill>
            </a:endParaRPr>
          </a:p>
          <a:p>
            <a:pPr indent="0" lvl="0" marL="0" rtl="0" algn="l">
              <a:spcBef>
                <a:spcPts val="0"/>
              </a:spcBef>
              <a:spcAft>
                <a:spcPts val="0"/>
              </a:spcAft>
              <a:buNone/>
            </a:pPr>
            <a:r>
              <a:t/>
            </a:r>
            <a:endParaRPr sz="1700">
              <a:solidFill>
                <a:schemeClr val="accent3"/>
              </a:solidFill>
            </a:endParaRPr>
          </a:p>
        </p:txBody>
      </p:sp>
      <p:sp>
        <p:nvSpPr>
          <p:cNvPr id="668" name="Google Shape;668;p97"/>
          <p:cNvSpPr/>
          <p:nvPr/>
        </p:nvSpPr>
        <p:spPr>
          <a:xfrm>
            <a:off x="3947600" y="12200"/>
            <a:ext cx="5196600" cy="513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669" name="Google Shape;669;p97"/>
          <p:cNvPicPr preferRelativeResize="0"/>
          <p:nvPr/>
        </p:nvPicPr>
        <p:blipFill rotWithShape="1">
          <a:blip r:embed="rId3">
            <a:alphaModFix/>
          </a:blip>
          <a:srcRect b="0" l="0" r="25093" t="0"/>
          <a:stretch/>
        </p:blipFill>
        <p:spPr>
          <a:xfrm>
            <a:off x="3947400" y="6050"/>
            <a:ext cx="519659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6"/>
          <p:cNvPicPr preferRelativeResize="0"/>
          <p:nvPr/>
        </p:nvPicPr>
        <p:blipFill>
          <a:blip r:embed="rId3">
            <a:alphaModFix amt="25000"/>
          </a:blip>
          <a:stretch>
            <a:fillRect/>
          </a:stretch>
        </p:blipFill>
        <p:spPr>
          <a:xfrm>
            <a:off x="0" y="0"/>
            <a:ext cx="9144000" cy="5143500"/>
          </a:xfrm>
          <a:prstGeom prst="rect">
            <a:avLst/>
          </a:prstGeom>
          <a:noFill/>
          <a:ln>
            <a:noFill/>
          </a:ln>
        </p:spPr>
      </p:pic>
      <p:sp>
        <p:nvSpPr>
          <p:cNvPr id="123" name="Google Shape;123;p26"/>
          <p:cNvSpPr txBox="1"/>
          <p:nvPr/>
        </p:nvSpPr>
        <p:spPr>
          <a:xfrm>
            <a:off x="110975" y="152025"/>
            <a:ext cx="88788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verage"/>
                <a:ea typeface="Average"/>
                <a:cs typeface="Average"/>
                <a:sym typeface="Average"/>
              </a:rPr>
              <a:t>Case Study 2: </a:t>
            </a:r>
            <a:r>
              <a:rPr b="1" lang="en" sz="1800">
                <a:latin typeface="Average"/>
                <a:ea typeface="Average"/>
                <a:cs typeface="Average"/>
                <a:sym typeface="Average"/>
              </a:rPr>
              <a:t>Preparing </a:t>
            </a:r>
            <a:r>
              <a:rPr b="1" lang="en" sz="1800">
                <a:latin typeface="Average"/>
                <a:ea typeface="Average"/>
                <a:cs typeface="Average"/>
                <a:sym typeface="Average"/>
              </a:rPr>
              <a:t>a Recipe</a:t>
            </a:r>
            <a:endParaRPr b="1" sz="1800">
              <a:latin typeface="Average"/>
              <a:ea typeface="Average"/>
              <a:cs typeface="Average"/>
              <a:sym typeface="Average"/>
            </a:endParaRPr>
          </a:p>
        </p:txBody>
      </p:sp>
      <p:sp>
        <p:nvSpPr>
          <p:cNvPr id="124" name="Google Shape;124;p26"/>
          <p:cNvSpPr txBox="1"/>
          <p:nvPr/>
        </p:nvSpPr>
        <p:spPr>
          <a:xfrm>
            <a:off x="110975" y="721300"/>
            <a:ext cx="8521200" cy="42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Average"/>
                <a:ea typeface="Average"/>
                <a:cs typeface="Average"/>
                <a:sym typeface="Average"/>
              </a:rPr>
              <a:t>Plan:</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Define the Problem:</a:t>
            </a:r>
            <a:r>
              <a:rPr lang="en" sz="1300">
                <a:latin typeface="Average"/>
                <a:ea typeface="Average"/>
                <a:cs typeface="Average"/>
                <a:sym typeface="Average"/>
              </a:rPr>
              <a:t> </a:t>
            </a:r>
            <a:r>
              <a:rPr lang="en" sz="1300">
                <a:latin typeface="Average"/>
                <a:ea typeface="Average"/>
                <a:cs typeface="Average"/>
                <a:sym typeface="Average"/>
              </a:rPr>
              <a:t>Decide on the dish and accommodate any dietary restrictions or preferences.</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Set Objectives:</a:t>
            </a:r>
            <a:r>
              <a:rPr lang="en" sz="1300">
                <a:latin typeface="Average"/>
                <a:ea typeface="Average"/>
                <a:cs typeface="Average"/>
                <a:sym typeface="Average"/>
              </a:rPr>
              <a:t> </a:t>
            </a:r>
            <a:r>
              <a:rPr lang="en" sz="1300">
                <a:latin typeface="Average"/>
                <a:ea typeface="Average"/>
                <a:cs typeface="Average"/>
                <a:sym typeface="Average"/>
              </a:rPr>
              <a:t>Ensure the meal is delicious and meets the diners' expectations.</a:t>
            </a:r>
            <a:endParaRPr sz="1300">
              <a:latin typeface="Average"/>
              <a:ea typeface="Average"/>
              <a:cs typeface="Average"/>
              <a:sym typeface="Average"/>
            </a:endParaRPr>
          </a:p>
          <a:p>
            <a:pPr indent="0" lvl="0" marL="0" rtl="0" algn="l">
              <a:spcBef>
                <a:spcPts val="0"/>
              </a:spcBef>
              <a:spcAft>
                <a:spcPts val="0"/>
              </a:spcAft>
              <a:buNone/>
            </a:pPr>
            <a:r>
              <a:rPr b="1" lang="en" sz="1500">
                <a:latin typeface="Average"/>
                <a:ea typeface="Average"/>
                <a:cs typeface="Average"/>
                <a:sym typeface="Average"/>
              </a:rPr>
              <a:t>Prepare:</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Gather Information:</a:t>
            </a:r>
            <a:r>
              <a:rPr lang="en" sz="1300">
                <a:latin typeface="Average"/>
                <a:ea typeface="Average"/>
                <a:cs typeface="Average"/>
                <a:sym typeface="Average"/>
              </a:rPr>
              <a:t> </a:t>
            </a:r>
            <a:r>
              <a:rPr lang="en" sz="1300">
                <a:latin typeface="Average"/>
                <a:ea typeface="Average"/>
                <a:cs typeface="Average"/>
                <a:sym typeface="Average"/>
              </a:rPr>
              <a:t>Review recipes, available ingredients, and necessary kitchen tools.</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Organize Data: </a:t>
            </a:r>
            <a:r>
              <a:rPr lang="en" sz="1300">
                <a:latin typeface="Average"/>
                <a:ea typeface="Average"/>
                <a:cs typeface="Average"/>
                <a:sym typeface="Average"/>
              </a:rPr>
              <a:t>List ingredients and steps, determining quantities and cooking order.</a:t>
            </a:r>
            <a:endParaRPr sz="1300">
              <a:latin typeface="Average"/>
              <a:ea typeface="Average"/>
              <a:cs typeface="Average"/>
              <a:sym typeface="Average"/>
            </a:endParaRPr>
          </a:p>
          <a:p>
            <a:pPr indent="0" lvl="0" marL="0" rtl="0" algn="l">
              <a:spcBef>
                <a:spcPts val="0"/>
              </a:spcBef>
              <a:spcAft>
                <a:spcPts val="0"/>
              </a:spcAft>
              <a:buNone/>
            </a:pPr>
            <a:r>
              <a:rPr b="1" lang="en" sz="1500">
                <a:latin typeface="Average"/>
                <a:ea typeface="Average"/>
                <a:cs typeface="Average"/>
                <a:sym typeface="Average"/>
              </a:rPr>
              <a:t>Process:</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Clean the Data: </a:t>
            </a:r>
            <a:r>
              <a:rPr lang="en" sz="1300">
                <a:latin typeface="Average"/>
                <a:ea typeface="Average"/>
                <a:cs typeface="Average"/>
                <a:sym typeface="Average"/>
              </a:rPr>
              <a:t>Ensure all ingredients are available in sufficient quantities.</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Transform the Data: </a:t>
            </a:r>
            <a:r>
              <a:rPr lang="en" sz="1300">
                <a:latin typeface="Average"/>
                <a:ea typeface="Average"/>
                <a:cs typeface="Average"/>
                <a:sym typeface="Average"/>
              </a:rPr>
              <a:t>Plan cooking steps based on preparation time and ingredient needs.</a:t>
            </a:r>
            <a:endParaRPr sz="1300">
              <a:latin typeface="Average"/>
              <a:ea typeface="Average"/>
              <a:cs typeface="Average"/>
              <a:sym typeface="Average"/>
            </a:endParaRPr>
          </a:p>
          <a:p>
            <a:pPr indent="0" lvl="0" marL="0" rtl="0" algn="l">
              <a:spcBef>
                <a:spcPts val="0"/>
              </a:spcBef>
              <a:spcAft>
                <a:spcPts val="0"/>
              </a:spcAft>
              <a:buNone/>
            </a:pPr>
            <a:r>
              <a:rPr b="1" lang="en" sz="1500">
                <a:latin typeface="Average"/>
                <a:ea typeface="Average"/>
                <a:cs typeface="Average"/>
                <a:sym typeface="Average"/>
              </a:rPr>
              <a:t>Analyze:</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Explore Alternatives:</a:t>
            </a:r>
            <a:r>
              <a:rPr lang="en" sz="1300">
                <a:latin typeface="Average"/>
                <a:ea typeface="Average"/>
                <a:cs typeface="Average"/>
                <a:sym typeface="Average"/>
              </a:rPr>
              <a:t> Identify substitutions for missing ingredients and possible flavor enhancements.</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Optimize Cooking: </a:t>
            </a:r>
            <a:r>
              <a:rPr lang="en" sz="1300">
                <a:latin typeface="Average"/>
                <a:ea typeface="Average"/>
                <a:cs typeface="Average"/>
                <a:sym typeface="Average"/>
              </a:rPr>
              <a:t>Determine the best cooking method and timing for a high-quality result.</a:t>
            </a:r>
            <a:endParaRPr sz="1300">
              <a:latin typeface="Average"/>
              <a:ea typeface="Average"/>
              <a:cs typeface="Average"/>
              <a:sym typeface="Average"/>
            </a:endParaRPr>
          </a:p>
          <a:p>
            <a:pPr indent="0" lvl="0" marL="0" rtl="0" algn="l">
              <a:spcBef>
                <a:spcPts val="0"/>
              </a:spcBef>
              <a:spcAft>
                <a:spcPts val="0"/>
              </a:spcAft>
              <a:buNone/>
            </a:pPr>
            <a:r>
              <a:rPr b="1" lang="en" sz="1500">
                <a:latin typeface="Average"/>
                <a:ea typeface="Average"/>
                <a:cs typeface="Average"/>
                <a:sym typeface="Average"/>
              </a:rPr>
              <a:t>Share: </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Present Recipe Plans: </a:t>
            </a:r>
            <a:r>
              <a:rPr lang="en" sz="1300">
                <a:latin typeface="Average"/>
                <a:ea typeface="Average"/>
                <a:cs typeface="Average"/>
                <a:sym typeface="Average"/>
              </a:rPr>
              <a:t>Discuss the dish with those eating to ensure it meets their preferences.</a:t>
            </a:r>
            <a:endParaRPr sz="1300">
              <a:latin typeface="Average"/>
              <a:ea typeface="Average"/>
              <a:cs typeface="Average"/>
              <a:sym typeface="Average"/>
            </a:endParaRPr>
          </a:p>
          <a:p>
            <a:pPr indent="0" lvl="0" marL="0" rtl="0" algn="l">
              <a:spcBef>
                <a:spcPts val="0"/>
              </a:spcBef>
              <a:spcAft>
                <a:spcPts val="0"/>
              </a:spcAft>
              <a:buNone/>
            </a:pPr>
            <a:r>
              <a:rPr b="1" lang="en" sz="1500">
                <a:latin typeface="Average"/>
                <a:ea typeface="Average"/>
                <a:cs typeface="Average"/>
                <a:sym typeface="Average"/>
              </a:rPr>
              <a:t>Act:</a:t>
            </a:r>
            <a:endParaRPr b="1" sz="15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Execute the Recipe: </a:t>
            </a:r>
            <a:r>
              <a:rPr lang="en" sz="1300">
                <a:latin typeface="Average"/>
                <a:ea typeface="Average"/>
                <a:cs typeface="Average"/>
                <a:sym typeface="Average"/>
              </a:rPr>
              <a:t>Prepare the dish and adjust based on taste checks during cooking.</a:t>
            </a:r>
            <a:endParaRPr sz="1300">
              <a:latin typeface="Average"/>
              <a:ea typeface="Average"/>
              <a:cs typeface="Average"/>
              <a:sym typeface="Average"/>
            </a:endParaRPr>
          </a:p>
          <a:p>
            <a:pPr indent="-311150" lvl="0" marL="457200" rtl="0" algn="l">
              <a:spcBef>
                <a:spcPts val="0"/>
              </a:spcBef>
              <a:spcAft>
                <a:spcPts val="0"/>
              </a:spcAft>
              <a:buSzPts val="1300"/>
              <a:buFont typeface="Average"/>
              <a:buChar char="●"/>
            </a:pPr>
            <a:r>
              <a:rPr b="1" lang="en" sz="1300">
                <a:latin typeface="Average"/>
                <a:ea typeface="Average"/>
                <a:cs typeface="Average"/>
                <a:sym typeface="Average"/>
              </a:rPr>
              <a:t>Finalize: </a:t>
            </a:r>
            <a:r>
              <a:rPr lang="en" sz="1300">
                <a:latin typeface="Average"/>
                <a:ea typeface="Average"/>
                <a:cs typeface="Average"/>
                <a:sym typeface="Average"/>
              </a:rPr>
              <a:t>Serve the meal and get feedback for future improvements</a:t>
            </a:r>
            <a:endParaRPr sz="1300">
              <a:latin typeface="Average"/>
              <a:ea typeface="Average"/>
              <a:cs typeface="Average"/>
              <a:sym typeface="Average"/>
            </a:endParaRPr>
          </a:p>
          <a:p>
            <a:pPr indent="0" lvl="0" marL="0" rtl="0" algn="l">
              <a:spcBef>
                <a:spcPts val="0"/>
              </a:spcBef>
              <a:spcAft>
                <a:spcPts val="0"/>
              </a:spcAft>
              <a:buNone/>
            </a:pPr>
            <a:r>
              <a:t/>
            </a:r>
            <a:endParaRPr b="1" sz="1500">
              <a:solidFill>
                <a:srgbClr val="3C4858"/>
              </a:solidFill>
              <a:latin typeface="Average"/>
              <a:ea typeface="Average"/>
              <a:cs typeface="Average"/>
              <a:sym typeface="Average"/>
            </a:endParaRPr>
          </a:p>
          <a:p>
            <a:pPr indent="0" lvl="0" marL="0" rtl="0" algn="l">
              <a:spcBef>
                <a:spcPts val="0"/>
              </a:spcBef>
              <a:spcAft>
                <a:spcPts val="0"/>
              </a:spcAft>
              <a:buNone/>
            </a:pPr>
            <a:r>
              <a:t/>
            </a:r>
            <a:endParaRPr b="1" sz="1500">
              <a:solidFill>
                <a:srgbClr val="3C4858"/>
              </a:solidFill>
              <a:latin typeface="Average"/>
              <a:ea typeface="Average"/>
              <a:cs typeface="Average"/>
              <a:sym typeface="Average"/>
            </a:endParaRPr>
          </a:p>
          <a:p>
            <a:pPr indent="0" lvl="0" marL="0" rtl="0" algn="l">
              <a:spcBef>
                <a:spcPts val="0"/>
              </a:spcBef>
              <a:spcAft>
                <a:spcPts val="0"/>
              </a:spcAft>
              <a:buNone/>
            </a:pPr>
            <a:r>
              <a:t/>
            </a:r>
            <a:endParaRPr sz="1500">
              <a:solidFill>
                <a:srgbClr val="3C4858"/>
              </a:solidFill>
              <a:latin typeface="Average"/>
              <a:ea typeface="Average"/>
              <a:cs typeface="Average"/>
              <a:sym typeface="Averag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8"/>
          <p:cNvSpPr txBox="1"/>
          <p:nvPr>
            <p:ph idx="1" type="subTitle"/>
          </p:nvPr>
        </p:nvSpPr>
        <p:spPr>
          <a:xfrm>
            <a:off x="49950" y="1129550"/>
            <a:ext cx="3327000" cy="28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rPr>
              <a:t># Bivariate Analysis: Scatter plot between 'AMT_INCOME_TOTAL' and 'AMT_CREDIT'</a:t>
            </a:r>
            <a:endParaRPr sz="1700">
              <a:solidFill>
                <a:schemeClr val="accent3"/>
              </a:solidFill>
            </a:endParaRPr>
          </a:p>
          <a:p>
            <a:pPr indent="0" lvl="0" marL="0" rtl="0" algn="l">
              <a:spcBef>
                <a:spcPts val="0"/>
              </a:spcBef>
              <a:spcAft>
                <a:spcPts val="0"/>
              </a:spcAft>
              <a:buNone/>
            </a:pPr>
            <a:r>
              <a:rPr lang="en" sz="1700">
                <a:solidFill>
                  <a:schemeClr val="accent3"/>
                </a:solidFill>
              </a:rPr>
              <a:t>plt.figure(figsize=(10,6))</a:t>
            </a:r>
            <a:endParaRPr sz="1700">
              <a:solidFill>
                <a:schemeClr val="accent3"/>
              </a:solidFill>
            </a:endParaRPr>
          </a:p>
          <a:p>
            <a:pPr indent="0" lvl="0" marL="0" rtl="0" algn="l">
              <a:spcBef>
                <a:spcPts val="0"/>
              </a:spcBef>
              <a:spcAft>
                <a:spcPts val="0"/>
              </a:spcAft>
              <a:buNone/>
            </a:pPr>
            <a:r>
              <a:rPr lang="en" sz="1700">
                <a:solidFill>
                  <a:schemeClr val="accent3"/>
                </a:solidFill>
              </a:rPr>
              <a:t>sns.scatterplot(x='AMT_INCOME_TOTAL', y='AMT_CREDIT', data=df)</a:t>
            </a:r>
            <a:endParaRPr sz="1700">
              <a:solidFill>
                <a:schemeClr val="accent3"/>
              </a:solidFill>
            </a:endParaRPr>
          </a:p>
          <a:p>
            <a:pPr indent="0" lvl="0" marL="0" rtl="0" algn="l">
              <a:spcBef>
                <a:spcPts val="0"/>
              </a:spcBef>
              <a:spcAft>
                <a:spcPts val="0"/>
              </a:spcAft>
              <a:buNone/>
            </a:pPr>
            <a:r>
              <a:rPr lang="en" sz="1700">
                <a:solidFill>
                  <a:schemeClr val="accent3"/>
                </a:solidFill>
              </a:rPr>
              <a:t>plt.title('Relationship between AMT_INCOME_TOTAL and AMT_CREDIT')</a:t>
            </a:r>
            <a:endParaRPr sz="1700">
              <a:solidFill>
                <a:schemeClr val="accent3"/>
              </a:solidFill>
            </a:endParaRPr>
          </a:p>
          <a:p>
            <a:pPr indent="0" lvl="0" marL="0" rtl="0" algn="l">
              <a:spcBef>
                <a:spcPts val="0"/>
              </a:spcBef>
              <a:spcAft>
                <a:spcPts val="0"/>
              </a:spcAft>
              <a:buNone/>
            </a:pPr>
            <a:r>
              <a:rPr lang="en" sz="1700">
                <a:solidFill>
                  <a:schemeClr val="accent3"/>
                </a:solidFill>
              </a:rPr>
              <a:t>plt.show()</a:t>
            </a:r>
            <a:endParaRPr sz="1700">
              <a:solidFill>
                <a:schemeClr val="accent3"/>
              </a:solidFill>
            </a:endParaRPr>
          </a:p>
          <a:p>
            <a:pPr indent="0" lvl="0" marL="0" rtl="0" algn="l">
              <a:spcBef>
                <a:spcPts val="0"/>
              </a:spcBef>
              <a:spcAft>
                <a:spcPts val="0"/>
              </a:spcAft>
              <a:buNone/>
            </a:pPr>
            <a:r>
              <a:t/>
            </a:r>
            <a:endParaRPr sz="1700">
              <a:solidFill>
                <a:schemeClr val="accent3"/>
              </a:solidFill>
            </a:endParaRPr>
          </a:p>
          <a:p>
            <a:pPr indent="0" lvl="0" marL="0" rtl="0" algn="l">
              <a:spcBef>
                <a:spcPts val="0"/>
              </a:spcBef>
              <a:spcAft>
                <a:spcPts val="0"/>
              </a:spcAft>
              <a:buNone/>
            </a:pPr>
            <a:r>
              <a:t/>
            </a:r>
            <a:endParaRPr sz="1700">
              <a:solidFill>
                <a:schemeClr val="accent3"/>
              </a:solidFill>
            </a:endParaRPr>
          </a:p>
        </p:txBody>
      </p:sp>
      <p:sp>
        <p:nvSpPr>
          <p:cNvPr id="675" name="Google Shape;675;p98"/>
          <p:cNvSpPr/>
          <p:nvPr/>
        </p:nvSpPr>
        <p:spPr>
          <a:xfrm>
            <a:off x="3947600" y="12200"/>
            <a:ext cx="5196600" cy="513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676" name="Google Shape;676;p98"/>
          <p:cNvSpPr txBox="1"/>
          <p:nvPr/>
        </p:nvSpPr>
        <p:spPr>
          <a:xfrm>
            <a:off x="190875" y="371750"/>
            <a:ext cx="2376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Bivariate Analysis</a:t>
            </a:r>
            <a:endParaRPr sz="1800">
              <a:solidFill>
                <a:schemeClr val="accent3"/>
              </a:solidFill>
              <a:latin typeface="Average"/>
              <a:ea typeface="Average"/>
              <a:cs typeface="Average"/>
              <a:sym typeface="Average"/>
            </a:endParaRPr>
          </a:p>
        </p:txBody>
      </p:sp>
      <p:pic>
        <p:nvPicPr>
          <p:cNvPr id="677" name="Google Shape;677;p98"/>
          <p:cNvPicPr preferRelativeResize="0"/>
          <p:nvPr/>
        </p:nvPicPr>
        <p:blipFill>
          <a:blip r:embed="rId3">
            <a:alphaModFix/>
          </a:blip>
          <a:stretch>
            <a:fillRect/>
          </a:stretch>
        </p:blipFill>
        <p:spPr>
          <a:xfrm>
            <a:off x="3376950" y="0"/>
            <a:ext cx="5767051"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9"/>
          <p:cNvSpPr txBox="1"/>
          <p:nvPr/>
        </p:nvSpPr>
        <p:spPr>
          <a:xfrm>
            <a:off x="81100" y="102100"/>
            <a:ext cx="8918700" cy="15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3"/>
                </a:solidFill>
                <a:latin typeface="Average"/>
                <a:ea typeface="Average"/>
                <a:cs typeface="Average"/>
                <a:sym typeface="Average"/>
              </a:rPr>
              <a:t>E. Identify Top Correlations for Different Scenarios:</a:t>
            </a:r>
            <a:r>
              <a:rPr lang="en" sz="1500">
                <a:solidFill>
                  <a:schemeClr val="accent3"/>
                </a:solidFill>
                <a:latin typeface="Average"/>
                <a:ea typeface="Average"/>
                <a:cs typeface="Average"/>
                <a:sym typeface="Average"/>
              </a:rPr>
              <a:t> Understanding the correlation between variables and the target variable can provide insights into strong indicators of loan default.</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rPr b="1" lang="en" sz="1500">
                <a:solidFill>
                  <a:schemeClr val="accent3"/>
                </a:solidFill>
                <a:latin typeface="Average"/>
                <a:ea typeface="Average"/>
                <a:cs typeface="Average"/>
                <a:sym typeface="Average"/>
              </a:rPr>
              <a:t>Task: </a:t>
            </a:r>
            <a:r>
              <a:rPr lang="en" sz="1500">
                <a:solidFill>
                  <a:schemeClr val="accent3"/>
                </a:solidFill>
                <a:latin typeface="Average"/>
                <a:ea typeface="Average"/>
                <a:cs typeface="Average"/>
                <a:sym typeface="Average"/>
              </a:rPr>
              <a:t>Segment the dataset based on different scenarios (e.g., clients with payment difficulties and all other cases) and identify the top correlations for each segmented data using Excel functions</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t/>
            </a:r>
            <a:endParaRPr sz="1500">
              <a:solidFill>
                <a:schemeClr val="accent3"/>
              </a:solidFill>
              <a:latin typeface="Average"/>
              <a:ea typeface="Average"/>
              <a:cs typeface="Average"/>
              <a:sym typeface="Average"/>
            </a:endParaRPr>
          </a:p>
        </p:txBody>
      </p:sp>
      <p:sp>
        <p:nvSpPr>
          <p:cNvPr id="683" name="Google Shape;683;p99"/>
          <p:cNvSpPr txBox="1"/>
          <p:nvPr/>
        </p:nvSpPr>
        <p:spPr>
          <a:xfrm>
            <a:off x="81100" y="1480375"/>
            <a:ext cx="8838900" cy="3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Average"/>
                <a:ea typeface="Average"/>
                <a:cs typeface="Average"/>
                <a:sym typeface="Average"/>
              </a:rPr>
              <a:t>We first identifies the numerical columns from the cleaned dataset and splits the data into two groups: those with payment difficulties (TARGET = 1) and all others (TARGET = 0). It calculates the correlation matrix for each group and extracts the top 20 correlations for both.</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rPr lang="en" sz="1500">
                <a:solidFill>
                  <a:schemeClr val="accent3"/>
                </a:solidFill>
                <a:latin typeface="Average"/>
                <a:ea typeface="Average"/>
                <a:cs typeface="Average"/>
                <a:sym typeface="Average"/>
              </a:rPr>
              <a:t>For the </a:t>
            </a:r>
            <a:r>
              <a:rPr b="1" lang="en" sz="1500">
                <a:solidFill>
                  <a:schemeClr val="accent3"/>
                </a:solidFill>
                <a:latin typeface="Average"/>
                <a:ea typeface="Average"/>
                <a:cs typeface="Average"/>
                <a:sym typeface="Average"/>
              </a:rPr>
              <a:t>TARGET = 1 group</a:t>
            </a:r>
            <a:r>
              <a:rPr lang="en" sz="1500">
                <a:solidFill>
                  <a:schemeClr val="accent3"/>
                </a:solidFill>
                <a:latin typeface="Average"/>
                <a:ea typeface="Average"/>
                <a:cs typeface="Average"/>
                <a:sym typeface="Average"/>
              </a:rPr>
              <a:t>, a correlation heatmap is generated using a subset of selected columns, highlighting the relationships between key variables such as credit amount, social circle observations, and days employed. The heatmap provides a visual representation of these correlations, using color gradients to indicate the strength and direction of each correlation.</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t/>
            </a:r>
            <a:endParaRPr sz="1500">
              <a:solidFill>
                <a:schemeClr val="accent3"/>
              </a:solidFill>
              <a:latin typeface="Average"/>
              <a:ea typeface="Average"/>
              <a:cs typeface="Average"/>
              <a:sym typeface="Average"/>
            </a:endParaRPr>
          </a:p>
          <a:p>
            <a:pPr indent="0" lvl="0" marL="0" rtl="0" algn="l">
              <a:spcBef>
                <a:spcPts val="0"/>
              </a:spcBef>
              <a:spcAft>
                <a:spcPts val="0"/>
              </a:spcAft>
              <a:buNone/>
            </a:pPr>
            <a:r>
              <a:rPr lang="en" sz="1500">
                <a:solidFill>
                  <a:schemeClr val="accent3"/>
                </a:solidFill>
                <a:latin typeface="Average"/>
                <a:ea typeface="Average"/>
                <a:cs typeface="Average"/>
                <a:sym typeface="Average"/>
              </a:rPr>
              <a:t>For the </a:t>
            </a:r>
            <a:r>
              <a:rPr b="1" lang="en" sz="1500">
                <a:solidFill>
                  <a:schemeClr val="accent3"/>
                </a:solidFill>
                <a:latin typeface="Average"/>
                <a:ea typeface="Average"/>
                <a:cs typeface="Average"/>
                <a:sym typeface="Average"/>
              </a:rPr>
              <a:t>TARGET = 0 group</a:t>
            </a:r>
            <a:r>
              <a:rPr lang="en" sz="1500">
                <a:solidFill>
                  <a:schemeClr val="accent3"/>
                </a:solidFill>
                <a:latin typeface="Average"/>
                <a:ea typeface="Average"/>
                <a:cs typeface="Average"/>
                <a:sym typeface="Average"/>
              </a:rPr>
              <a:t>, a correlation heatmap is generated using the subset of specific columns related to social circle observations, credit amounts, regional ratings, family size, and loan details. The correlation matrix is computed for these variables, which measures how strongly they are related to each other. The chart highlights relationships between variables for customers with no payment difficulties.</a:t>
            </a:r>
            <a:endParaRPr sz="1500">
              <a:solidFill>
                <a:schemeClr val="accent3"/>
              </a:solidFill>
              <a:latin typeface="Average"/>
              <a:ea typeface="Average"/>
              <a:cs typeface="Average"/>
              <a:sym typeface="Averag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100"/>
          <p:cNvPicPr preferRelativeResize="0"/>
          <p:nvPr/>
        </p:nvPicPr>
        <p:blipFill>
          <a:blip r:embed="rId3">
            <a:alphaModFix/>
          </a:blip>
          <a:stretch>
            <a:fillRect/>
          </a:stretch>
        </p:blipFill>
        <p:spPr>
          <a:xfrm>
            <a:off x="152400" y="82125"/>
            <a:ext cx="8787423" cy="49089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101"/>
          <p:cNvPicPr preferRelativeResize="0"/>
          <p:nvPr/>
        </p:nvPicPr>
        <p:blipFill>
          <a:blip r:embed="rId3">
            <a:alphaModFix/>
          </a:blip>
          <a:stretch>
            <a:fillRect/>
          </a:stretch>
        </p:blipFill>
        <p:spPr>
          <a:xfrm>
            <a:off x="152400" y="152400"/>
            <a:ext cx="8817375" cy="4838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7" name="Shape 697"/>
        <p:cNvGrpSpPr/>
        <p:nvPr/>
      </p:nvGrpSpPr>
      <p:grpSpPr>
        <a:xfrm>
          <a:off x="0" y="0"/>
          <a:ext cx="0" cy="0"/>
          <a:chOff x="0" y="0"/>
          <a:chExt cx="0" cy="0"/>
        </a:xfrm>
      </p:grpSpPr>
      <p:sp>
        <p:nvSpPr>
          <p:cNvPr id="698" name="Google Shape;698;p102"/>
          <p:cNvSpPr txBox="1"/>
          <p:nvPr>
            <p:ph idx="1" type="body"/>
          </p:nvPr>
        </p:nvSpPr>
        <p:spPr>
          <a:xfrm>
            <a:off x="311700" y="419475"/>
            <a:ext cx="8178600" cy="44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Average"/>
                <a:ea typeface="Average"/>
                <a:cs typeface="Average"/>
                <a:sym typeface="Average"/>
              </a:rPr>
              <a:t>Conclusion:</a:t>
            </a:r>
            <a:endParaRPr b="1" sz="22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The analysis revealed several key insights for the finance company:</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b="1" lang="en" sz="1500">
                <a:solidFill>
                  <a:schemeClr val="lt1"/>
                </a:solidFill>
                <a:latin typeface="Average"/>
                <a:ea typeface="Average"/>
                <a:cs typeface="Average"/>
                <a:sym typeface="Average"/>
              </a:rPr>
              <a:t>Loan Amount and Default Risk:</a:t>
            </a:r>
            <a:r>
              <a:rPr lang="en" sz="1500">
                <a:solidFill>
                  <a:schemeClr val="lt1"/>
                </a:solidFill>
                <a:latin typeface="Average"/>
                <a:ea typeface="Average"/>
                <a:cs typeface="Average"/>
                <a:sym typeface="Average"/>
              </a:rPr>
              <a:t> Higher loan amounts are strongly correlated with a higher likelihood of default, especially among customers with lower incomes. This suggests the company should consider lowering the loan amount for risky applicants or requiring additional collateral.</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b="1" lang="en" sz="1500">
                <a:solidFill>
                  <a:schemeClr val="lt1"/>
                </a:solidFill>
                <a:latin typeface="Average"/>
                <a:ea typeface="Average"/>
                <a:cs typeface="Average"/>
                <a:sym typeface="Average"/>
              </a:rPr>
              <a:t>Customer Income and Education:</a:t>
            </a:r>
            <a:r>
              <a:rPr lang="en" sz="1500">
                <a:solidFill>
                  <a:schemeClr val="lt1"/>
                </a:solidFill>
                <a:latin typeface="Average"/>
                <a:ea typeface="Average"/>
                <a:cs typeface="Average"/>
                <a:sym typeface="Average"/>
              </a:rPr>
              <a:t> Customers with higher income and education levels are less likely to default. These attributes should be prioritized during the approval process, offering potential for targeted marketing strategies.</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b="1" lang="en" sz="1500">
                <a:solidFill>
                  <a:schemeClr val="lt1"/>
                </a:solidFill>
                <a:latin typeface="Average"/>
                <a:ea typeface="Average"/>
                <a:cs typeface="Average"/>
                <a:sym typeface="Average"/>
              </a:rPr>
              <a:t>Data Imbalance: </a:t>
            </a:r>
            <a:r>
              <a:rPr lang="en" sz="1500">
                <a:solidFill>
                  <a:schemeClr val="lt1"/>
                </a:solidFill>
                <a:latin typeface="Average"/>
                <a:ea typeface="Average"/>
                <a:cs typeface="Average"/>
                <a:sym typeface="Average"/>
              </a:rPr>
              <a:t>The significant imbalance between defaulters and timely payers could lead to biased predictions. Implementing data resampling techniques like SMOTE (Synthetic Minority Over-sampling Technique) may help in predictive modeling.</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b="1" lang="en" sz="1500">
                <a:solidFill>
                  <a:schemeClr val="lt1"/>
                </a:solidFill>
                <a:latin typeface="Average"/>
                <a:ea typeface="Average"/>
                <a:cs typeface="Average"/>
                <a:sym typeface="Average"/>
              </a:rPr>
              <a:t>Outliers:</a:t>
            </a:r>
            <a:r>
              <a:rPr lang="en" sz="1500">
                <a:solidFill>
                  <a:schemeClr val="lt1"/>
                </a:solidFill>
                <a:latin typeface="Average"/>
                <a:ea typeface="Average"/>
                <a:cs typeface="Average"/>
                <a:sym typeface="Average"/>
              </a:rPr>
              <a:t> Some extreme values, especially in customer income, could distort predictions. Outliers should be closely monitored and handled according to business logic.</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a:p>
            <a:pPr indent="0" lvl="0" marL="0" rtl="0" algn="l">
              <a:spcBef>
                <a:spcPts val="0"/>
              </a:spcBef>
              <a:spcAft>
                <a:spcPts val="0"/>
              </a:spcAft>
              <a:buNone/>
            </a:pPr>
            <a:r>
              <a:rPr lang="en" sz="1500">
                <a:solidFill>
                  <a:schemeClr val="lt1"/>
                </a:solidFill>
                <a:latin typeface="Average"/>
                <a:ea typeface="Average"/>
                <a:cs typeface="Average"/>
                <a:sym typeface="Average"/>
              </a:rPr>
              <a:t>By focusing on these factors, the company can better assess the risks associated with each loan application and optimize its approval strategy to minimize financial loss.</a:t>
            </a:r>
            <a:endParaRPr sz="1500">
              <a:solidFill>
                <a:schemeClr val="lt1"/>
              </a:solidFill>
              <a:latin typeface="Average"/>
              <a:ea typeface="Average"/>
              <a:cs typeface="Average"/>
              <a:sym typeface="Average"/>
            </a:endParaRPr>
          </a:p>
          <a:p>
            <a:pPr indent="0" lvl="0" marL="0" rtl="0" algn="l">
              <a:spcBef>
                <a:spcPts val="0"/>
              </a:spcBef>
              <a:spcAft>
                <a:spcPts val="0"/>
              </a:spcAft>
              <a:buNone/>
            </a:pPr>
            <a:r>
              <a:t/>
            </a:r>
            <a:endParaRPr sz="1500">
              <a:solidFill>
                <a:schemeClr val="lt1"/>
              </a:solidFill>
              <a:latin typeface="Average"/>
              <a:ea typeface="Average"/>
              <a:cs typeface="Average"/>
              <a:sym typeface="Averag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3"/>
          <p:cNvSpPr txBox="1"/>
          <p:nvPr>
            <p:ph type="ctrTitle"/>
          </p:nvPr>
        </p:nvSpPr>
        <p:spPr>
          <a:xfrm>
            <a:off x="713850" y="1652800"/>
            <a:ext cx="7716300" cy="12957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SzPts val="3600"/>
              <a:buNone/>
            </a:pPr>
            <a:r>
              <a:rPr lang="en" sz="3522">
                <a:latin typeface="Average"/>
                <a:ea typeface="Average"/>
                <a:cs typeface="Average"/>
                <a:sym typeface="Average"/>
              </a:rPr>
              <a:t>Analyzing the Impact of Car Features on Price and Profitability</a:t>
            </a:r>
            <a:endParaRPr sz="3522">
              <a:latin typeface="Average"/>
              <a:ea typeface="Average"/>
              <a:cs typeface="Average"/>
              <a:sym typeface="Average"/>
            </a:endParaRPr>
          </a:p>
          <a:p>
            <a:pPr indent="0" lvl="0" marL="0" rtl="0" algn="l">
              <a:lnSpc>
                <a:spcPct val="130000"/>
              </a:lnSpc>
              <a:spcBef>
                <a:spcPts val="0"/>
              </a:spcBef>
              <a:spcAft>
                <a:spcPts val="0"/>
              </a:spcAft>
              <a:buNone/>
            </a:pPr>
            <a:r>
              <a:rPr lang="en" sz="1621">
                <a:latin typeface="Average"/>
                <a:ea typeface="Average"/>
                <a:cs typeface="Average"/>
                <a:sym typeface="Average"/>
              </a:rPr>
              <a:t>Final Project-3</a:t>
            </a:r>
            <a:endParaRPr sz="1621">
              <a:latin typeface="Average"/>
              <a:ea typeface="Average"/>
              <a:cs typeface="Average"/>
              <a:sym typeface="Average"/>
            </a:endParaRPr>
          </a:p>
          <a:p>
            <a:pPr indent="0" lvl="0" marL="0" rtl="0" algn="l">
              <a:lnSpc>
                <a:spcPct val="130000"/>
              </a:lnSpc>
              <a:spcBef>
                <a:spcPts val="0"/>
              </a:spcBef>
              <a:spcAft>
                <a:spcPts val="0"/>
              </a:spcAft>
              <a:buNone/>
            </a:pPr>
            <a:r>
              <a:t/>
            </a:r>
            <a:endParaRPr sz="1621">
              <a:latin typeface="Average"/>
              <a:ea typeface="Average"/>
              <a:cs typeface="Average"/>
              <a:sym typeface="Average"/>
            </a:endParaRPr>
          </a:p>
          <a:p>
            <a:pPr indent="0" lvl="0" marL="0" rtl="0" algn="l">
              <a:lnSpc>
                <a:spcPct val="130000"/>
              </a:lnSpc>
              <a:spcBef>
                <a:spcPts val="0"/>
              </a:spcBef>
              <a:spcAft>
                <a:spcPts val="0"/>
              </a:spcAft>
              <a:buSzPts val="3600"/>
              <a:buNone/>
            </a:pPr>
            <a:r>
              <a:t/>
            </a:r>
            <a:endParaRPr sz="1621">
              <a:latin typeface="Average"/>
              <a:ea typeface="Average"/>
              <a:cs typeface="Average"/>
              <a:sym typeface="Average"/>
            </a:endParaRPr>
          </a:p>
          <a:p>
            <a:pPr indent="0" lvl="0" marL="0" rtl="0" algn="l">
              <a:lnSpc>
                <a:spcPct val="100000"/>
              </a:lnSpc>
              <a:spcBef>
                <a:spcPts val="200"/>
              </a:spcBef>
              <a:spcAft>
                <a:spcPts val="0"/>
              </a:spcAft>
              <a:buSzPts val="3600"/>
              <a:buNone/>
            </a:pPr>
            <a:r>
              <a:t/>
            </a:r>
            <a:endParaRPr sz="61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4"/>
          <p:cNvSpPr txBox="1"/>
          <p:nvPr>
            <p:ph type="title"/>
          </p:nvPr>
        </p:nvSpPr>
        <p:spPr>
          <a:xfrm>
            <a:off x="589125" y="1144100"/>
            <a:ext cx="6622800" cy="3346500"/>
          </a:xfrm>
          <a:prstGeom prst="rect">
            <a:avLst/>
          </a:prstGeom>
          <a:noFill/>
          <a:ln>
            <a:noFill/>
          </a:ln>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900">
              <a:solidFill>
                <a:schemeClr val="dk2"/>
              </a:solidFill>
              <a:latin typeface="Average"/>
              <a:ea typeface="Average"/>
              <a:cs typeface="Average"/>
              <a:sym typeface="Average"/>
            </a:endParaRPr>
          </a:p>
          <a:p>
            <a:pPr indent="0" lvl="0" marL="0" rtl="0" algn="l">
              <a:spcBef>
                <a:spcPts val="0"/>
              </a:spcBef>
              <a:spcAft>
                <a:spcPts val="0"/>
              </a:spcAft>
              <a:buNone/>
            </a:pPr>
            <a:r>
              <a:rPr lang="en" sz="1900">
                <a:solidFill>
                  <a:schemeClr val="dk2"/>
                </a:solidFill>
                <a:latin typeface="Average"/>
                <a:ea typeface="Average"/>
                <a:cs typeface="Average"/>
                <a:sym typeface="Average"/>
              </a:rPr>
              <a:t>The project focuses on analyzing the impact of various car features on their price and profitability. By using data analysis techniques, this study helps car manufacturers optimize their pricing strategies and product development decisions. The dataset contains 11,159 observations and 16 variables, including car specifications such as make, model, fuel type, engine power, transmission type, and MSRP (Manufacturer's Suggested Retail Price).</a:t>
            </a:r>
            <a:endParaRPr sz="1900">
              <a:solidFill>
                <a:schemeClr val="dk2"/>
              </a:solidFill>
              <a:latin typeface="Average"/>
              <a:ea typeface="Average"/>
              <a:cs typeface="Average"/>
              <a:sym typeface="Average"/>
            </a:endParaRPr>
          </a:p>
          <a:p>
            <a:pPr indent="0" lvl="0" marL="0" rtl="0" algn="l">
              <a:spcBef>
                <a:spcPts val="0"/>
              </a:spcBef>
              <a:spcAft>
                <a:spcPts val="0"/>
              </a:spcAft>
              <a:buNone/>
            </a:pPr>
            <a:r>
              <a:t/>
            </a:r>
            <a:endParaRPr sz="1900">
              <a:solidFill>
                <a:schemeClr val="dk2"/>
              </a:solidFill>
              <a:latin typeface="Average"/>
              <a:ea typeface="Average"/>
              <a:cs typeface="Average"/>
              <a:sym typeface="Average"/>
            </a:endParaRPr>
          </a:p>
          <a:p>
            <a:pPr indent="0" lvl="0" marL="0" rtl="0" algn="l">
              <a:spcBef>
                <a:spcPts val="0"/>
              </a:spcBef>
              <a:spcAft>
                <a:spcPts val="0"/>
              </a:spcAft>
              <a:buNone/>
            </a:pPr>
            <a:r>
              <a:rPr lang="en" sz="1900">
                <a:solidFill>
                  <a:schemeClr val="dk2"/>
                </a:solidFill>
                <a:latin typeface="Average"/>
                <a:ea typeface="Average"/>
                <a:cs typeface="Average"/>
                <a:sym typeface="Average"/>
              </a:rPr>
              <a:t>The goal is to understand how different features—like engine horsepower, fuel efficiency, and market category—affect car prices and consumer demand, allowing the manufacturer to balance profitability with market needs.</a:t>
            </a:r>
            <a:endParaRPr sz="1900">
              <a:solidFill>
                <a:schemeClr val="dk2"/>
              </a:solidFill>
              <a:latin typeface="Average"/>
              <a:ea typeface="Average"/>
              <a:cs typeface="Average"/>
              <a:sym typeface="Average"/>
            </a:endParaRPr>
          </a:p>
          <a:p>
            <a:pPr indent="0" lvl="0" marL="0" rtl="0" algn="l">
              <a:lnSpc>
                <a:spcPct val="100000"/>
              </a:lnSpc>
              <a:spcBef>
                <a:spcPts val="0"/>
              </a:spcBef>
              <a:spcAft>
                <a:spcPts val="0"/>
              </a:spcAft>
              <a:buSzPct val="189473"/>
              <a:buNone/>
            </a:pPr>
            <a:r>
              <a:t/>
            </a:r>
            <a:endParaRPr sz="1900">
              <a:solidFill>
                <a:schemeClr val="dk2"/>
              </a:solidFill>
              <a:latin typeface="Average"/>
              <a:ea typeface="Average"/>
              <a:cs typeface="Average"/>
              <a:sym typeface="Average"/>
            </a:endParaRPr>
          </a:p>
        </p:txBody>
      </p:sp>
      <p:sp>
        <p:nvSpPr>
          <p:cNvPr id="709" name="Google Shape;709;p104"/>
          <p:cNvSpPr txBox="1"/>
          <p:nvPr/>
        </p:nvSpPr>
        <p:spPr>
          <a:xfrm>
            <a:off x="3196475" y="415700"/>
            <a:ext cx="5542800" cy="104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i="0" lang="en" sz="4700" u="none" cap="none" strike="noStrike">
                <a:solidFill>
                  <a:schemeClr val="dk2"/>
                </a:solidFill>
                <a:latin typeface="Average"/>
                <a:ea typeface="Average"/>
                <a:cs typeface="Average"/>
                <a:sym typeface="Average"/>
              </a:rPr>
              <a:t>DESCRIPTION</a:t>
            </a:r>
            <a:endParaRPr i="0" sz="4700" u="none" cap="none" strike="noStrike">
              <a:solidFill>
                <a:schemeClr val="dk2"/>
              </a:solidFill>
              <a:latin typeface="Average"/>
              <a:ea typeface="Average"/>
              <a:cs typeface="Average"/>
              <a:sym typeface="Averag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5"/>
          <p:cNvSpPr txBox="1"/>
          <p:nvPr>
            <p:ph type="title"/>
          </p:nvPr>
        </p:nvSpPr>
        <p:spPr>
          <a:xfrm>
            <a:off x="1303800" y="598575"/>
            <a:ext cx="7030500" cy="627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333"/>
              <a:buNone/>
            </a:pPr>
            <a:r>
              <a:rPr lang="en">
                <a:latin typeface="Average"/>
                <a:ea typeface="Average"/>
                <a:cs typeface="Average"/>
                <a:sym typeface="Average"/>
              </a:rPr>
              <a:t>APPROACH AND TECH STACK USED</a:t>
            </a:r>
            <a:endParaRPr>
              <a:latin typeface="Average"/>
              <a:ea typeface="Average"/>
              <a:cs typeface="Average"/>
              <a:sym typeface="Average"/>
            </a:endParaRPr>
          </a:p>
        </p:txBody>
      </p:sp>
      <p:sp>
        <p:nvSpPr>
          <p:cNvPr id="715" name="Google Shape;715;p105"/>
          <p:cNvSpPr txBox="1"/>
          <p:nvPr>
            <p:ph idx="1" type="body"/>
          </p:nvPr>
        </p:nvSpPr>
        <p:spPr>
          <a:xfrm>
            <a:off x="311700" y="1520300"/>
            <a:ext cx="8520600" cy="3048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analysis employs techniques like:</a:t>
            </a:r>
            <a:endParaRPr/>
          </a:p>
          <a:p>
            <a:pPr indent="0" lvl="0" marL="0" rtl="0" algn="l">
              <a:spcBef>
                <a:spcPts val="0"/>
              </a:spcBef>
              <a:spcAft>
                <a:spcPts val="0"/>
              </a:spcAft>
              <a:buNone/>
            </a:pPr>
            <a:r>
              <a:t/>
            </a:r>
            <a:endParaRPr/>
          </a:p>
          <a:p>
            <a:pPr indent="-298767" lvl="0" marL="457200" rtl="0" algn="l">
              <a:spcBef>
                <a:spcPts val="0"/>
              </a:spcBef>
              <a:spcAft>
                <a:spcPts val="0"/>
              </a:spcAft>
              <a:buSzPct val="72222"/>
              <a:buChar char="●"/>
            </a:pPr>
            <a:r>
              <a:rPr lang="en"/>
              <a:t>Descriptive Statistics: Provides summary insights into car features, pricing, and trends.</a:t>
            </a:r>
            <a:endParaRPr/>
          </a:p>
          <a:p>
            <a:pPr indent="-298767" lvl="0" marL="457200" rtl="0" algn="l">
              <a:spcBef>
                <a:spcPts val="0"/>
              </a:spcBef>
              <a:spcAft>
                <a:spcPts val="0"/>
              </a:spcAft>
              <a:buSzPct val="72222"/>
              <a:buChar char="●"/>
            </a:pPr>
            <a:r>
              <a:rPr lang="en"/>
              <a:t>Visualization: Charts like pivot tables, scatter plots, bar charts, and bubble charts visually capture trends.</a:t>
            </a:r>
            <a:endParaRPr/>
          </a:p>
          <a:p>
            <a:pPr indent="-298767" lvl="0" marL="457200" rtl="0" algn="l">
              <a:spcBef>
                <a:spcPts val="0"/>
              </a:spcBef>
              <a:spcAft>
                <a:spcPts val="0"/>
              </a:spcAft>
              <a:buSzPct val="72222"/>
              <a:buChar char="●"/>
            </a:pPr>
            <a:r>
              <a:rPr lang="en"/>
              <a:t>Regression Analysis: Identifies which car features most strongly influence price.</a:t>
            </a:r>
            <a:endParaRPr/>
          </a:p>
          <a:p>
            <a:pPr indent="-298767" lvl="0" marL="457200" rtl="0" algn="l">
              <a:spcBef>
                <a:spcPts val="0"/>
              </a:spcBef>
              <a:spcAft>
                <a:spcPts val="0"/>
              </a:spcAft>
              <a:buSzPct val="72222"/>
              <a:buChar char="●"/>
            </a:pPr>
            <a:r>
              <a:rPr lang="en"/>
              <a:t>Market Segmentation: Looks at how popularity and pricing vary across market categories and manufacturers.</a:t>
            </a:r>
            <a:endParaRPr/>
          </a:p>
          <a:p>
            <a:pPr indent="-298767" lvl="0" marL="457200" rtl="0" algn="l">
              <a:spcBef>
                <a:spcPts val="0"/>
              </a:spcBef>
              <a:spcAft>
                <a:spcPts val="0"/>
              </a:spcAft>
              <a:buSzPct val="72222"/>
              <a:buChar char="●"/>
            </a:pPr>
            <a:r>
              <a:rPr lang="en"/>
              <a:t>The use of Excel for data manipulation, pivot tables, and Power BI for visualization enables an interactive dashboard, enhancing decision-making through dynamic insights.</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06"/>
          <p:cNvSpPr txBox="1"/>
          <p:nvPr>
            <p:ph type="title"/>
          </p:nvPr>
        </p:nvSpPr>
        <p:spPr>
          <a:xfrm>
            <a:off x="265125" y="374150"/>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3800">
                <a:latin typeface="Average"/>
                <a:ea typeface="Average"/>
                <a:cs typeface="Average"/>
                <a:sym typeface="Average"/>
              </a:rPr>
              <a:t>Cleaning the Data</a:t>
            </a:r>
            <a:endParaRPr sz="3800">
              <a:latin typeface="Average"/>
              <a:ea typeface="Average"/>
              <a:cs typeface="Average"/>
              <a:sym typeface="Average"/>
            </a:endParaRPr>
          </a:p>
        </p:txBody>
      </p:sp>
      <p:sp>
        <p:nvSpPr>
          <p:cNvPr id="721" name="Google Shape;721;p106"/>
          <p:cNvSpPr txBox="1"/>
          <p:nvPr>
            <p:ph idx="1" type="body"/>
          </p:nvPr>
        </p:nvSpPr>
        <p:spPr>
          <a:xfrm>
            <a:off x="311700" y="1660125"/>
            <a:ext cx="8520600" cy="26268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I have used power query editor in excel to clean the data.</a:t>
            </a:r>
            <a:endParaRPr/>
          </a:p>
          <a:p>
            <a:pPr indent="-342900" lvl="0" marL="457200" rtl="0" algn="l">
              <a:lnSpc>
                <a:spcPct val="115000"/>
              </a:lnSpc>
              <a:spcBef>
                <a:spcPts val="0"/>
              </a:spcBef>
              <a:spcAft>
                <a:spcPts val="0"/>
              </a:spcAft>
              <a:buSzPts val="1800"/>
              <a:buChar char="●"/>
            </a:pPr>
            <a:r>
              <a:rPr lang="en"/>
              <a:t>In order to find the empty values i have used column quality option.</a:t>
            </a:r>
            <a:endParaRPr/>
          </a:p>
          <a:p>
            <a:pPr indent="-342900" lvl="0" marL="457200" rtl="0" algn="l">
              <a:lnSpc>
                <a:spcPct val="115000"/>
              </a:lnSpc>
              <a:spcBef>
                <a:spcPts val="0"/>
              </a:spcBef>
              <a:spcAft>
                <a:spcPts val="0"/>
              </a:spcAft>
              <a:buSzPts val="1800"/>
              <a:buChar char="●"/>
            </a:pPr>
            <a:r>
              <a:rPr lang="en"/>
              <a:t>Further i have cleared the rows with empty values by using remove rows option </a:t>
            </a:r>
            <a:endParaRPr/>
          </a:p>
          <a:p>
            <a:pPr indent="-342900" lvl="0" marL="457200" rtl="0" algn="l">
              <a:lnSpc>
                <a:spcPct val="115000"/>
              </a:lnSpc>
              <a:spcBef>
                <a:spcPts val="0"/>
              </a:spcBef>
              <a:spcAft>
                <a:spcPts val="0"/>
              </a:spcAft>
              <a:buSzPts val="1800"/>
              <a:buChar char="●"/>
            </a:pPr>
            <a:r>
              <a:rPr lang="en"/>
              <a:t>In the next step to have changed the data type of the column model to text and the column MSRP to currency.</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7"/>
          <p:cNvSpPr txBox="1"/>
          <p:nvPr>
            <p:ph type="title"/>
          </p:nvPr>
        </p:nvSpPr>
        <p:spPr>
          <a:xfrm>
            <a:off x="153975" y="139150"/>
            <a:ext cx="8514900" cy="7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n" sz="1900">
                <a:solidFill>
                  <a:schemeClr val="dk2"/>
                </a:solidFill>
                <a:latin typeface="Arial"/>
                <a:ea typeface="Arial"/>
                <a:cs typeface="Arial"/>
                <a:sym typeface="Arial"/>
              </a:rPr>
              <a:t>Task 1.A:</a:t>
            </a:r>
            <a:r>
              <a:rPr b="0" lang="en" sz="1900">
                <a:solidFill>
                  <a:schemeClr val="dk2"/>
                </a:solidFill>
                <a:latin typeface="Arial"/>
                <a:ea typeface="Arial"/>
                <a:cs typeface="Arial"/>
                <a:sym typeface="Arial"/>
              </a:rPr>
              <a:t> Create a pivot table that shows the number of car models in each market category and their corresponding popularity scores.</a:t>
            </a:r>
            <a:endParaRPr sz="3600">
              <a:solidFill>
                <a:schemeClr val="dk2"/>
              </a:solidFill>
            </a:endParaRPr>
          </a:p>
        </p:txBody>
      </p:sp>
      <p:pic>
        <p:nvPicPr>
          <p:cNvPr id="727" name="Google Shape;727;p107"/>
          <p:cNvPicPr preferRelativeResize="0"/>
          <p:nvPr/>
        </p:nvPicPr>
        <p:blipFill rotWithShape="1">
          <a:blip r:embed="rId3">
            <a:alphaModFix/>
          </a:blip>
          <a:srcRect b="0" l="0" r="0" t="0"/>
          <a:stretch/>
        </p:blipFill>
        <p:spPr>
          <a:xfrm>
            <a:off x="285075" y="980975"/>
            <a:ext cx="4180400" cy="3945024"/>
          </a:xfrm>
          <a:prstGeom prst="rect">
            <a:avLst/>
          </a:prstGeom>
          <a:noFill/>
          <a:ln>
            <a:noFill/>
          </a:ln>
        </p:spPr>
      </p:pic>
      <p:sp>
        <p:nvSpPr>
          <p:cNvPr id="728" name="Google Shape;728;p107"/>
          <p:cNvSpPr txBox="1"/>
          <p:nvPr/>
        </p:nvSpPr>
        <p:spPr>
          <a:xfrm>
            <a:off x="5744775" y="2643400"/>
            <a:ext cx="2924100" cy="104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2100" u="none" cap="none" strike="noStrike">
                <a:solidFill>
                  <a:schemeClr val="dk2"/>
                </a:solidFill>
                <a:latin typeface="Nunito"/>
                <a:ea typeface="Nunito"/>
                <a:cs typeface="Nunito"/>
                <a:sym typeface="Nunito"/>
              </a:rPr>
              <a:t>Crossover</a:t>
            </a:r>
            <a:r>
              <a:rPr b="0" i="0" lang="en" sz="2100" u="none" cap="none" strike="noStrike">
                <a:solidFill>
                  <a:schemeClr val="dk2"/>
                </a:solidFill>
                <a:latin typeface="Nunito"/>
                <a:ea typeface="Nunito"/>
                <a:cs typeface="Nunito"/>
                <a:sym typeface="Nunito"/>
              </a:rPr>
              <a:t> has the highest number of cars with</a:t>
            </a:r>
            <a:r>
              <a:rPr b="1" i="0" lang="en" sz="2100" u="none" cap="none" strike="noStrike">
                <a:solidFill>
                  <a:schemeClr val="dk2"/>
                </a:solidFill>
                <a:latin typeface="Nunito"/>
                <a:ea typeface="Nunito"/>
                <a:cs typeface="Nunito"/>
                <a:sym typeface="Nunito"/>
              </a:rPr>
              <a:t> 1103,</a:t>
            </a:r>
            <a:r>
              <a:rPr b="0" i="0" lang="en" sz="2100" u="none" cap="none" strike="noStrike">
                <a:solidFill>
                  <a:schemeClr val="dk2"/>
                </a:solidFill>
                <a:latin typeface="Nunito"/>
                <a:ea typeface="Nunito"/>
                <a:cs typeface="Nunito"/>
                <a:sym typeface="Nunito"/>
              </a:rPr>
              <a:t> followed by </a:t>
            </a:r>
            <a:r>
              <a:rPr b="1" i="0" lang="en" sz="2100" u="none" cap="none" strike="noStrike">
                <a:solidFill>
                  <a:schemeClr val="dk2"/>
                </a:solidFill>
                <a:latin typeface="Nunito"/>
                <a:ea typeface="Nunito"/>
                <a:cs typeface="Nunito"/>
                <a:sym typeface="Nunito"/>
              </a:rPr>
              <a:t>Flex Fuel and Luxury</a:t>
            </a:r>
            <a:r>
              <a:rPr b="0" i="0" lang="en" sz="2100" u="none" cap="none" strike="noStrike">
                <a:solidFill>
                  <a:schemeClr val="dk2"/>
                </a:solidFill>
                <a:latin typeface="Nunito"/>
                <a:ea typeface="Nunito"/>
                <a:cs typeface="Nunito"/>
                <a:sym typeface="Nunito"/>
              </a:rPr>
              <a:t>.</a:t>
            </a:r>
            <a:endParaRPr b="0" i="0" sz="2100" u="none" cap="none" strike="noStrike">
              <a:solidFill>
                <a:schemeClr val="dk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txBox="1"/>
          <p:nvPr>
            <p:ph type="title"/>
          </p:nvPr>
        </p:nvSpPr>
        <p:spPr>
          <a:xfrm>
            <a:off x="311700" y="175350"/>
            <a:ext cx="8520600" cy="4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accent3"/>
                </a:solidFill>
                <a:latin typeface="Average"/>
                <a:ea typeface="Average"/>
                <a:cs typeface="Average"/>
                <a:sym typeface="Average"/>
              </a:rPr>
              <a:t>Conclusion:</a:t>
            </a:r>
            <a:endParaRPr b="1" sz="3500"/>
          </a:p>
        </p:txBody>
      </p:sp>
      <p:sp>
        <p:nvSpPr>
          <p:cNvPr id="130" name="Google Shape;130;p27"/>
          <p:cNvSpPr txBox="1"/>
          <p:nvPr>
            <p:ph idx="1" type="body"/>
          </p:nvPr>
        </p:nvSpPr>
        <p:spPr>
          <a:xfrm>
            <a:off x="311700" y="861175"/>
            <a:ext cx="8520600" cy="39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Both case studies highlight how a structured data analytics approach can significantly improve decision-making and outcomes in everyday scenarios. By applying the same steps used in professional data analytics—planning, gathering data, processing, analyzing, sharing, and acting—complex tasks such as organizing events and cooking can become streamlined, efficient, and successful.</a:t>
            </a:r>
            <a:endParaRPr sz="1600"/>
          </a:p>
          <a:p>
            <a:pPr indent="0" lvl="0" marL="0" rtl="0" algn="l">
              <a:spcBef>
                <a:spcPts val="1600"/>
              </a:spcBef>
              <a:spcAft>
                <a:spcPts val="0"/>
              </a:spcAft>
              <a:buNone/>
            </a:pPr>
            <a:r>
              <a:rPr lang="en" sz="1600"/>
              <a:t>For the birthday party, data-driven insights on guest preferences and budget constraints ensure a well-rounded event, while in the food recipe case, methodical planning and analysis guarantee a delicious, well-prepared meal. Both examples emphasize the importance of data organization and feedback loops, showing how even routine activities can benefit from a formalized analytical approach.</a:t>
            </a:r>
            <a:endParaRPr sz="1600"/>
          </a:p>
          <a:p>
            <a:pPr indent="0" lvl="0" marL="0" rtl="0" algn="l">
              <a:spcBef>
                <a:spcPts val="1600"/>
              </a:spcBef>
              <a:spcAft>
                <a:spcPts val="0"/>
              </a:spcAft>
              <a:buNone/>
            </a:pPr>
            <a:r>
              <a:rPr lang="en" sz="1600"/>
              <a:t>Ultimately, this project demonstrates that data analytics isn't limited to business or tech—it can be applied practically to make everyday decisions better, more informed, and more enjoyable.</a:t>
            </a:r>
            <a:endParaRPr sz="1600"/>
          </a:p>
          <a:p>
            <a:pPr indent="0" lvl="0" marL="0" rtl="0" algn="l">
              <a:spcBef>
                <a:spcPts val="1600"/>
              </a:spcBef>
              <a:spcAft>
                <a:spcPts val="1600"/>
              </a:spcAft>
              <a:buNone/>
            </a:pPr>
            <a:r>
              <a:t/>
            </a:r>
            <a:endParaRPr sz="16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08"/>
          <p:cNvSpPr txBox="1"/>
          <p:nvPr>
            <p:ph type="title"/>
          </p:nvPr>
        </p:nvSpPr>
        <p:spPr>
          <a:xfrm>
            <a:off x="81000" y="136400"/>
            <a:ext cx="88689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2081"/>
              <a:buNone/>
            </a:pPr>
            <a:r>
              <a:rPr lang="en" sz="2355">
                <a:latin typeface="Average"/>
                <a:ea typeface="Average"/>
                <a:cs typeface="Average"/>
                <a:sym typeface="Average"/>
              </a:rPr>
              <a:t>Task 1.B: Create a combo chart that visualizes the relationship between market category and popularity.</a:t>
            </a:r>
            <a:endParaRPr sz="2355">
              <a:latin typeface="Average"/>
              <a:ea typeface="Average"/>
              <a:cs typeface="Average"/>
              <a:sym typeface="Average"/>
            </a:endParaRPr>
          </a:p>
          <a:p>
            <a:pPr indent="0" lvl="0" marL="0" rtl="0" algn="l">
              <a:lnSpc>
                <a:spcPct val="100000"/>
              </a:lnSpc>
              <a:spcBef>
                <a:spcPts val="0"/>
              </a:spcBef>
              <a:spcAft>
                <a:spcPts val="0"/>
              </a:spcAft>
              <a:buSzPct val="103703"/>
              <a:buNone/>
            </a:pPr>
            <a:r>
              <a:t/>
            </a:r>
            <a:endParaRPr/>
          </a:p>
          <a:p>
            <a:pPr indent="0" lvl="0" marL="0" rtl="0" algn="l">
              <a:lnSpc>
                <a:spcPct val="100000"/>
              </a:lnSpc>
              <a:spcBef>
                <a:spcPts val="0"/>
              </a:spcBef>
              <a:spcAft>
                <a:spcPts val="0"/>
              </a:spcAft>
              <a:buSzPct val="103703"/>
              <a:buNone/>
            </a:pPr>
            <a:r>
              <a:t/>
            </a:r>
            <a:endParaRPr/>
          </a:p>
        </p:txBody>
      </p:sp>
      <p:pic>
        <p:nvPicPr>
          <p:cNvPr id="734" name="Google Shape;734;p108"/>
          <p:cNvPicPr preferRelativeResize="0"/>
          <p:nvPr/>
        </p:nvPicPr>
        <p:blipFill rotWithShape="1">
          <a:blip r:embed="rId3">
            <a:alphaModFix/>
          </a:blip>
          <a:srcRect b="0" l="0" r="0" t="0"/>
          <a:stretch/>
        </p:blipFill>
        <p:spPr>
          <a:xfrm>
            <a:off x="293325" y="1397975"/>
            <a:ext cx="8718863" cy="35931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9"/>
          <p:cNvSpPr txBox="1"/>
          <p:nvPr/>
        </p:nvSpPr>
        <p:spPr>
          <a:xfrm>
            <a:off x="143275" y="227825"/>
            <a:ext cx="8701800" cy="91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i="0" lang="en" sz="1800" u="none" cap="none" strike="noStrike">
                <a:solidFill>
                  <a:schemeClr val="dk2"/>
                </a:solidFill>
                <a:latin typeface="Average"/>
                <a:ea typeface="Average"/>
                <a:cs typeface="Average"/>
                <a:sym typeface="Average"/>
              </a:rPr>
              <a:t>Task 2:  Create a scatter chart that plots engine power on the x-axis and price on the y-axis. Add a trendline to the chart to visualize the relationship between these variables.</a:t>
            </a:r>
            <a:endParaRPr i="0" sz="1800" u="none" cap="none" strike="noStrike">
              <a:solidFill>
                <a:schemeClr val="dk2"/>
              </a:solidFill>
              <a:latin typeface="Average"/>
              <a:ea typeface="Average"/>
              <a:cs typeface="Average"/>
              <a:sym typeface="Average"/>
            </a:endParaRPr>
          </a:p>
        </p:txBody>
      </p:sp>
      <p:pic>
        <p:nvPicPr>
          <p:cNvPr id="740" name="Google Shape;740;p109"/>
          <p:cNvPicPr preferRelativeResize="0"/>
          <p:nvPr/>
        </p:nvPicPr>
        <p:blipFill rotWithShape="1">
          <a:blip r:embed="rId3">
            <a:alphaModFix/>
          </a:blip>
          <a:srcRect b="0" l="0" r="0" t="0"/>
          <a:stretch/>
        </p:blipFill>
        <p:spPr>
          <a:xfrm>
            <a:off x="706725" y="929775"/>
            <a:ext cx="7574886" cy="3694976"/>
          </a:xfrm>
          <a:prstGeom prst="rect">
            <a:avLst/>
          </a:prstGeom>
          <a:noFill/>
          <a:ln>
            <a:noFill/>
          </a:ln>
        </p:spPr>
      </p:pic>
      <p:sp>
        <p:nvSpPr>
          <p:cNvPr id="741" name="Google Shape;741;p109"/>
          <p:cNvSpPr txBox="1"/>
          <p:nvPr/>
        </p:nvSpPr>
        <p:spPr>
          <a:xfrm>
            <a:off x="248950" y="4725450"/>
            <a:ext cx="8596200" cy="2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i="0" lang="en" u="none" cap="none" strike="noStrike">
                <a:solidFill>
                  <a:schemeClr val="dk2"/>
                </a:solidFill>
                <a:latin typeface="Average"/>
                <a:ea typeface="Average"/>
                <a:cs typeface="Average"/>
                <a:sym typeface="Average"/>
              </a:rPr>
              <a:t>Higher the </a:t>
            </a:r>
            <a:r>
              <a:rPr b="1" i="0" lang="en" u="none" cap="none" strike="noStrike">
                <a:solidFill>
                  <a:schemeClr val="dk2"/>
                </a:solidFill>
                <a:latin typeface="Average"/>
                <a:ea typeface="Average"/>
                <a:cs typeface="Average"/>
                <a:sym typeface="Average"/>
              </a:rPr>
              <a:t>engine power </a:t>
            </a:r>
            <a:r>
              <a:rPr i="0" lang="en" u="none" cap="none" strike="noStrike">
                <a:solidFill>
                  <a:schemeClr val="dk2"/>
                </a:solidFill>
                <a:latin typeface="Average"/>
                <a:ea typeface="Average"/>
                <a:cs typeface="Average"/>
                <a:sym typeface="Average"/>
              </a:rPr>
              <a:t>higher the </a:t>
            </a:r>
            <a:r>
              <a:rPr b="1" i="0" lang="en" u="none" cap="none" strike="noStrike">
                <a:solidFill>
                  <a:schemeClr val="dk2"/>
                </a:solidFill>
                <a:latin typeface="Average"/>
                <a:ea typeface="Average"/>
                <a:cs typeface="Average"/>
                <a:sym typeface="Average"/>
              </a:rPr>
              <a:t>prize of the car.</a:t>
            </a:r>
            <a:endParaRPr b="1" i="0" u="none" cap="none" strike="noStrike">
              <a:solidFill>
                <a:schemeClr val="dk2"/>
              </a:solidFill>
              <a:latin typeface="Average"/>
              <a:ea typeface="Average"/>
              <a:cs typeface="Average"/>
              <a:sym typeface="Averag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10"/>
          <p:cNvSpPr txBox="1"/>
          <p:nvPr/>
        </p:nvSpPr>
        <p:spPr>
          <a:xfrm>
            <a:off x="260700" y="180850"/>
            <a:ext cx="8595900" cy="77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i="0" lang="en" sz="1600" u="none" cap="none" strike="noStrike">
                <a:solidFill>
                  <a:schemeClr val="dk2"/>
                </a:solidFill>
                <a:latin typeface="Average"/>
                <a:ea typeface="Average"/>
                <a:cs typeface="Average"/>
                <a:sym typeface="Average"/>
              </a:rPr>
              <a:t>Task 3: Use regression analysis to identify the variables that have the strongest relationship with a car's price. Then create a bar chart that shows the coefficient values for each variable to visualize their relative importance.</a:t>
            </a:r>
            <a:endParaRPr i="0" sz="1600" u="none" cap="none" strike="noStrike">
              <a:solidFill>
                <a:schemeClr val="dk2"/>
              </a:solidFill>
              <a:latin typeface="Average"/>
              <a:ea typeface="Average"/>
              <a:cs typeface="Average"/>
              <a:sym typeface="Average"/>
            </a:endParaRPr>
          </a:p>
        </p:txBody>
      </p:sp>
      <p:pic>
        <p:nvPicPr>
          <p:cNvPr id="747" name="Google Shape;747;p110"/>
          <p:cNvPicPr preferRelativeResize="0"/>
          <p:nvPr/>
        </p:nvPicPr>
        <p:blipFill rotWithShape="1">
          <a:blip r:embed="rId3">
            <a:alphaModFix/>
          </a:blip>
          <a:srcRect b="0" l="0" r="0" t="0"/>
          <a:stretch/>
        </p:blipFill>
        <p:spPr>
          <a:xfrm>
            <a:off x="152400" y="1025950"/>
            <a:ext cx="8839199" cy="3452900"/>
          </a:xfrm>
          <a:prstGeom prst="rect">
            <a:avLst/>
          </a:prstGeom>
          <a:noFill/>
          <a:ln>
            <a:noFill/>
          </a:ln>
        </p:spPr>
      </p:pic>
      <p:sp>
        <p:nvSpPr>
          <p:cNvPr id="748" name="Google Shape;748;p110"/>
          <p:cNvSpPr txBox="1"/>
          <p:nvPr/>
        </p:nvSpPr>
        <p:spPr>
          <a:xfrm>
            <a:off x="331150" y="4619750"/>
            <a:ext cx="86604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i="0" lang="en" sz="1600" u="none" cap="none" strike="noStrike">
                <a:solidFill>
                  <a:schemeClr val="dk2"/>
                </a:solidFill>
                <a:latin typeface="Average"/>
                <a:ea typeface="Average"/>
                <a:cs typeface="Average"/>
                <a:sym typeface="Average"/>
              </a:rPr>
              <a:t>The </a:t>
            </a:r>
            <a:r>
              <a:rPr b="1" i="0" lang="en" sz="1600" u="none" cap="none" strike="noStrike">
                <a:solidFill>
                  <a:schemeClr val="dk2"/>
                </a:solidFill>
                <a:latin typeface="Average"/>
                <a:ea typeface="Average"/>
                <a:cs typeface="Average"/>
                <a:sym typeface="Average"/>
              </a:rPr>
              <a:t>engine cylinder</a:t>
            </a:r>
            <a:r>
              <a:rPr i="0" lang="en" sz="1600" u="none" cap="none" strike="noStrike">
                <a:solidFill>
                  <a:schemeClr val="dk2"/>
                </a:solidFill>
                <a:latin typeface="Average"/>
                <a:ea typeface="Average"/>
                <a:cs typeface="Average"/>
                <a:sym typeface="Average"/>
              </a:rPr>
              <a:t> is the most important factor in determining car’s price.</a:t>
            </a:r>
            <a:endParaRPr i="0" sz="1600" u="none" cap="none" strike="noStrike">
              <a:solidFill>
                <a:schemeClr val="dk2"/>
              </a:solidFill>
              <a:latin typeface="Average"/>
              <a:ea typeface="Average"/>
              <a:cs typeface="Average"/>
              <a:sym typeface="Averag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11"/>
          <p:cNvSpPr txBox="1"/>
          <p:nvPr>
            <p:ph type="title"/>
          </p:nvPr>
        </p:nvSpPr>
        <p:spPr>
          <a:xfrm>
            <a:off x="317425" y="63425"/>
            <a:ext cx="8439600" cy="927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51562"/>
              <a:buNone/>
            </a:pPr>
            <a:r>
              <a:rPr lang="en" sz="1920">
                <a:latin typeface="Average"/>
                <a:ea typeface="Average"/>
                <a:cs typeface="Average"/>
                <a:sym typeface="Average"/>
              </a:rPr>
              <a:t>Task 4.A: Create a pivot table that shows the average price of cars for each manufacturer. </a:t>
            </a:r>
            <a:endParaRPr sz="1920">
              <a:latin typeface="Average"/>
              <a:ea typeface="Average"/>
              <a:cs typeface="Average"/>
              <a:sym typeface="Average"/>
            </a:endParaRPr>
          </a:p>
          <a:p>
            <a:pPr indent="0" lvl="0" marL="0" rtl="0" algn="l">
              <a:lnSpc>
                <a:spcPct val="100000"/>
              </a:lnSpc>
              <a:spcBef>
                <a:spcPts val="0"/>
              </a:spcBef>
              <a:spcAft>
                <a:spcPts val="0"/>
              </a:spcAft>
              <a:buSzPct val="51562"/>
              <a:buNone/>
            </a:pPr>
            <a:r>
              <a:rPr lang="en" sz="1920">
                <a:latin typeface="Average"/>
                <a:ea typeface="Average"/>
                <a:cs typeface="Average"/>
                <a:sym typeface="Average"/>
              </a:rPr>
              <a:t>Task 4.B: Create a bar chart or a horizontal stacked bar chart that visualizes the relationship between manufacturer and average price.</a:t>
            </a:r>
            <a:endParaRPr sz="1920">
              <a:latin typeface="Average"/>
              <a:ea typeface="Average"/>
              <a:cs typeface="Average"/>
              <a:sym typeface="Average"/>
            </a:endParaRPr>
          </a:p>
        </p:txBody>
      </p:sp>
      <p:pic>
        <p:nvPicPr>
          <p:cNvPr id="754" name="Google Shape;754;p111"/>
          <p:cNvPicPr preferRelativeResize="0"/>
          <p:nvPr/>
        </p:nvPicPr>
        <p:blipFill rotWithShape="1">
          <a:blip r:embed="rId3">
            <a:alphaModFix/>
          </a:blip>
          <a:srcRect b="0" l="1047" r="0" t="1980"/>
          <a:stretch/>
        </p:blipFill>
        <p:spPr>
          <a:xfrm>
            <a:off x="552275" y="1091975"/>
            <a:ext cx="8087926" cy="3234775"/>
          </a:xfrm>
          <a:prstGeom prst="rect">
            <a:avLst/>
          </a:prstGeom>
          <a:noFill/>
          <a:ln>
            <a:noFill/>
          </a:ln>
        </p:spPr>
      </p:pic>
      <p:sp>
        <p:nvSpPr>
          <p:cNvPr id="755" name="Google Shape;755;p111"/>
          <p:cNvSpPr txBox="1"/>
          <p:nvPr/>
        </p:nvSpPr>
        <p:spPr>
          <a:xfrm>
            <a:off x="237200" y="4584525"/>
            <a:ext cx="87135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600" u="none" cap="none" strike="noStrike">
                <a:solidFill>
                  <a:schemeClr val="dk2"/>
                </a:solidFill>
                <a:latin typeface="Nunito"/>
                <a:ea typeface="Nunito"/>
                <a:cs typeface="Nunito"/>
                <a:sym typeface="Nunito"/>
              </a:rPr>
              <a:t>Bugatti</a:t>
            </a:r>
            <a:r>
              <a:rPr b="0" i="0" lang="en" sz="1600" u="none" cap="none" strike="noStrike">
                <a:solidFill>
                  <a:schemeClr val="dk2"/>
                </a:solidFill>
                <a:latin typeface="Nunito"/>
                <a:ea typeface="Nunito"/>
                <a:cs typeface="Nunito"/>
                <a:sym typeface="Nunito"/>
              </a:rPr>
              <a:t> has the highest MSRP average which is about </a:t>
            </a:r>
            <a:r>
              <a:rPr b="1" i="0" lang="en" sz="1600" u="none" cap="none" strike="noStrike">
                <a:solidFill>
                  <a:schemeClr val="dk2"/>
                </a:solidFill>
                <a:latin typeface="Nunito"/>
                <a:ea typeface="Nunito"/>
                <a:cs typeface="Nunito"/>
                <a:sym typeface="Nunito"/>
              </a:rPr>
              <a:t>1757223.667</a:t>
            </a:r>
            <a:endParaRPr b="1" i="0" sz="1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300"/>
              <a:buFont typeface="Arial"/>
              <a:buNone/>
            </a:pPr>
            <a:r>
              <a:t/>
            </a:r>
            <a:endParaRPr b="0" i="0" sz="1600" u="none" cap="none" strike="noStrike">
              <a:solidFill>
                <a:schemeClr val="dk2"/>
              </a:solidFill>
              <a:latin typeface="Nunito"/>
              <a:ea typeface="Nunito"/>
              <a:cs typeface="Nunito"/>
              <a:sym typeface="Nuni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12"/>
          <p:cNvSpPr txBox="1"/>
          <p:nvPr>
            <p:ph type="title"/>
          </p:nvPr>
        </p:nvSpPr>
        <p:spPr>
          <a:xfrm>
            <a:off x="110975" y="222800"/>
            <a:ext cx="8908800" cy="9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1700">
                <a:solidFill>
                  <a:schemeClr val="dk2"/>
                </a:solidFill>
                <a:latin typeface="Average"/>
                <a:ea typeface="Average"/>
                <a:cs typeface="Average"/>
                <a:sym typeface="Average"/>
              </a:rPr>
              <a:t>Task 5.A: Create a scatter plot with the number of cylinders on the x-axis and highway MPG on the y-axis. Then create a trendline on the scatter plot to visually estimate the slope of the relationship and assess its significance.</a:t>
            </a:r>
            <a:endParaRPr sz="1700">
              <a:solidFill>
                <a:schemeClr val="dk2"/>
              </a:solidFill>
              <a:latin typeface="Average"/>
              <a:ea typeface="Average"/>
              <a:cs typeface="Average"/>
              <a:sym typeface="Average"/>
            </a:endParaRPr>
          </a:p>
          <a:p>
            <a:pPr indent="0" lvl="0" marL="0" rtl="0" algn="l">
              <a:lnSpc>
                <a:spcPct val="100000"/>
              </a:lnSpc>
              <a:spcBef>
                <a:spcPts val="0"/>
              </a:spcBef>
              <a:spcAft>
                <a:spcPts val="0"/>
              </a:spcAft>
              <a:buSzPts val="990"/>
              <a:buNone/>
            </a:pPr>
            <a:r>
              <a:t/>
            </a:r>
            <a:endParaRPr sz="2520">
              <a:solidFill>
                <a:schemeClr val="dk2"/>
              </a:solidFill>
            </a:endParaRPr>
          </a:p>
        </p:txBody>
      </p:sp>
      <p:pic>
        <p:nvPicPr>
          <p:cNvPr id="761" name="Google Shape;761;p112"/>
          <p:cNvPicPr preferRelativeResize="0"/>
          <p:nvPr/>
        </p:nvPicPr>
        <p:blipFill rotWithShape="1">
          <a:blip r:embed="rId3">
            <a:alphaModFix/>
          </a:blip>
          <a:srcRect b="0" l="0" r="0" t="0"/>
          <a:stretch/>
        </p:blipFill>
        <p:spPr>
          <a:xfrm>
            <a:off x="1352800" y="1304050"/>
            <a:ext cx="7034148" cy="36165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13"/>
          <p:cNvSpPr txBox="1"/>
          <p:nvPr>
            <p:ph type="title"/>
          </p:nvPr>
        </p:nvSpPr>
        <p:spPr>
          <a:xfrm>
            <a:off x="311700" y="445025"/>
            <a:ext cx="8568300" cy="89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099">
                <a:solidFill>
                  <a:schemeClr val="dk2"/>
                </a:solidFill>
                <a:latin typeface="Average"/>
                <a:ea typeface="Average"/>
                <a:cs typeface="Average"/>
                <a:sym typeface="Average"/>
              </a:rPr>
              <a:t>Task 5.B:</a:t>
            </a:r>
            <a:r>
              <a:rPr lang="en" sz="3100">
                <a:solidFill>
                  <a:schemeClr val="dk2"/>
                </a:solidFill>
                <a:latin typeface="Average"/>
                <a:ea typeface="Average"/>
                <a:cs typeface="Average"/>
                <a:sym typeface="Average"/>
              </a:rPr>
              <a:t> </a:t>
            </a:r>
            <a:r>
              <a:rPr lang="en" sz="2099">
                <a:solidFill>
                  <a:schemeClr val="dk2"/>
                </a:solidFill>
                <a:latin typeface="Average"/>
                <a:ea typeface="Average"/>
                <a:cs typeface="Average"/>
                <a:sym typeface="Average"/>
              </a:rPr>
              <a:t>Calculate the correlation coefficient between the number of cylinders and highway MPG to quantify the strength and direction of the relationship.</a:t>
            </a:r>
            <a:endParaRPr sz="2099">
              <a:solidFill>
                <a:schemeClr val="dk2"/>
              </a:solidFill>
              <a:latin typeface="Average"/>
              <a:ea typeface="Average"/>
              <a:cs typeface="Average"/>
              <a:sym typeface="Average"/>
            </a:endParaRPr>
          </a:p>
        </p:txBody>
      </p:sp>
      <p:sp>
        <p:nvSpPr>
          <p:cNvPr id="767" name="Google Shape;767;p113"/>
          <p:cNvSpPr txBox="1"/>
          <p:nvPr/>
        </p:nvSpPr>
        <p:spPr>
          <a:xfrm>
            <a:off x="311700" y="2318100"/>
            <a:ext cx="8528400" cy="119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2400" u="none" cap="none" strike="noStrike">
                <a:solidFill>
                  <a:schemeClr val="dk2"/>
                </a:solidFill>
                <a:latin typeface="Nunito"/>
                <a:ea typeface="Nunito"/>
                <a:cs typeface="Nunito"/>
                <a:sym typeface="Nunito"/>
              </a:rPr>
              <a:t>The Correlation Coefficient between the </a:t>
            </a:r>
            <a:r>
              <a:rPr b="1" i="0" lang="en" sz="2400" u="none" cap="none" strike="noStrike">
                <a:solidFill>
                  <a:schemeClr val="dk2"/>
                </a:solidFill>
                <a:latin typeface="Nunito"/>
                <a:ea typeface="Nunito"/>
                <a:cs typeface="Nunito"/>
                <a:sym typeface="Nunito"/>
              </a:rPr>
              <a:t>number of cylinders and highway MPG</a:t>
            </a:r>
            <a:r>
              <a:rPr b="0" i="0" lang="en" sz="2400" u="none" cap="none" strike="noStrike">
                <a:solidFill>
                  <a:schemeClr val="dk2"/>
                </a:solidFill>
                <a:latin typeface="Nunito"/>
                <a:ea typeface="Nunito"/>
                <a:cs typeface="Nunito"/>
                <a:sym typeface="Nunito"/>
              </a:rPr>
              <a:t> is </a:t>
            </a:r>
            <a:r>
              <a:rPr b="1" i="0" lang="en" sz="2400" u="none" cap="none" strike="noStrike">
                <a:solidFill>
                  <a:schemeClr val="dk2"/>
                </a:solidFill>
                <a:latin typeface="Nunito"/>
                <a:ea typeface="Nunito"/>
                <a:cs typeface="Nunito"/>
                <a:sym typeface="Nunito"/>
              </a:rPr>
              <a:t>-0.61963</a:t>
            </a:r>
            <a:r>
              <a:rPr b="0" i="0" lang="en" sz="2400" u="none" cap="none" strike="noStrike">
                <a:solidFill>
                  <a:schemeClr val="dk2"/>
                </a:solidFill>
                <a:latin typeface="Nunito"/>
                <a:ea typeface="Nunito"/>
                <a:cs typeface="Nunito"/>
                <a:sym typeface="Nunito"/>
              </a:rPr>
              <a:t>.</a:t>
            </a:r>
            <a:endParaRPr b="0" i="0" sz="2400" u="none" cap="none" strike="noStrike">
              <a:solidFill>
                <a:schemeClr val="dk2"/>
              </a:solidFill>
              <a:latin typeface="Nunito"/>
              <a:ea typeface="Nunito"/>
              <a:cs typeface="Nunito"/>
              <a:sym typeface="Nuni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14"/>
          <p:cNvSpPr txBox="1"/>
          <p:nvPr>
            <p:ph type="title"/>
          </p:nvPr>
        </p:nvSpPr>
        <p:spPr>
          <a:xfrm>
            <a:off x="1505125" y="110375"/>
            <a:ext cx="5857800" cy="9864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1800"/>
              </a:spcBef>
              <a:spcAft>
                <a:spcPts val="600"/>
              </a:spcAft>
              <a:buSzPts val="3600"/>
              <a:buNone/>
            </a:pPr>
            <a:r>
              <a:rPr lang="en" sz="2900">
                <a:solidFill>
                  <a:schemeClr val="dk2"/>
                </a:solidFill>
                <a:latin typeface="Average"/>
                <a:ea typeface="Average"/>
                <a:cs typeface="Average"/>
                <a:sym typeface="Average"/>
              </a:rPr>
              <a:t>Building the Dashboard</a:t>
            </a:r>
            <a:endParaRPr sz="2900">
              <a:solidFill>
                <a:schemeClr val="dk2"/>
              </a:solidFill>
              <a:latin typeface="Average"/>
              <a:ea typeface="Average"/>
              <a:cs typeface="Average"/>
              <a:sym typeface="Average"/>
            </a:endParaRPr>
          </a:p>
        </p:txBody>
      </p:sp>
      <p:sp>
        <p:nvSpPr>
          <p:cNvPr id="773" name="Google Shape;773;p114"/>
          <p:cNvSpPr txBox="1"/>
          <p:nvPr/>
        </p:nvSpPr>
        <p:spPr>
          <a:xfrm>
            <a:off x="883075" y="1519575"/>
            <a:ext cx="7374600" cy="298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i="0" lang="en" sz="1600" u="none" cap="none" strike="noStrike">
                <a:solidFill>
                  <a:schemeClr val="dk2"/>
                </a:solidFill>
                <a:latin typeface="Average"/>
                <a:ea typeface="Average"/>
                <a:cs typeface="Average"/>
                <a:sym typeface="Average"/>
              </a:rPr>
              <a:t>To build the dashboard I have used Microsoft Power BI</a:t>
            </a:r>
            <a:endParaRPr i="0" sz="1600" u="none" cap="none" strike="noStrike">
              <a:solidFill>
                <a:schemeClr val="dk2"/>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chemeClr val="dk2"/>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600"/>
              <a:buFont typeface="Arial"/>
              <a:buNone/>
            </a:pPr>
            <a:r>
              <a:rPr i="0" lang="en" sz="1600" u="none" cap="none" strike="noStrike">
                <a:solidFill>
                  <a:schemeClr val="dk2"/>
                </a:solidFill>
                <a:latin typeface="Average"/>
                <a:ea typeface="Average"/>
                <a:cs typeface="Average"/>
                <a:sym typeface="Average"/>
              </a:rPr>
              <a:t>There are few new calculation done beforehand so that it would be easy to develop the dashboard. </a:t>
            </a:r>
            <a:endParaRPr i="0" sz="1600" u="none" cap="none" strike="noStrike">
              <a:solidFill>
                <a:schemeClr val="dk2"/>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600"/>
              <a:buFont typeface="Arial"/>
              <a:buNone/>
            </a:pPr>
            <a:r>
              <a:rPr i="0" lang="en" sz="1600" u="none" cap="none" strike="noStrike">
                <a:solidFill>
                  <a:schemeClr val="dk2"/>
                </a:solidFill>
                <a:latin typeface="Average"/>
                <a:ea typeface="Average"/>
                <a:cs typeface="Average"/>
                <a:sym typeface="Average"/>
              </a:rPr>
              <a:t>Those values would be:</a:t>
            </a:r>
            <a:endParaRPr i="0" sz="1600" u="none" cap="none" strike="noStrike">
              <a:solidFill>
                <a:schemeClr val="dk2"/>
              </a:solidFill>
              <a:latin typeface="Average"/>
              <a:ea typeface="Average"/>
              <a:cs typeface="Average"/>
              <a:sym typeface="Average"/>
            </a:endParaRPr>
          </a:p>
          <a:p>
            <a:pPr indent="-330200" lvl="0" marL="457200" marR="0" rtl="0" algn="l">
              <a:lnSpc>
                <a:spcPct val="100000"/>
              </a:lnSpc>
              <a:spcBef>
                <a:spcPts val="0"/>
              </a:spcBef>
              <a:spcAft>
                <a:spcPts val="0"/>
              </a:spcAft>
              <a:buClr>
                <a:schemeClr val="dk2"/>
              </a:buClr>
              <a:buSzPts val="1600"/>
              <a:buFont typeface="Average"/>
              <a:buChar char="●"/>
            </a:pPr>
            <a:r>
              <a:rPr i="0" lang="en" sz="1600" u="none" cap="none" strike="noStrike">
                <a:solidFill>
                  <a:schemeClr val="dk2"/>
                </a:solidFill>
                <a:latin typeface="Average"/>
                <a:ea typeface="Average"/>
                <a:cs typeface="Average"/>
                <a:sym typeface="Average"/>
              </a:rPr>
              <a:t>Average Horsepower</a:t>
            </a:r>
            <a:endParaRPr i="0" sz="1600" u="none" cap="none" strike="noStrike">
              <a:solidFill>
                <a:schemeClr val="dk2"/>
              </a:solidFill>
              <a:latin typeface="Average"/>
              <a:ea typeface="Average"/>
              <a:cs typeface="Average"/>
              <a:sym typeface="Average"/>
            </a:endParaRPr>
          </a:p>
          <a:p>
            <a:pPr indent="-330200" lvl="0" marL="457200" marR="0" rtl="0" algn="l">
              <a:lnSpc>
                <a:spcPct val="100000"/>
              </a:lnSpc>
              <a:spcBef>
                <a:spcPts val="0"/>
              </a:spcBef>
              <a:spcAft>
                <a:spcPts val="0"/>
              </a:spcAft>
              <a:buClr>
                <a:schemeClr val="dk2"/>
              </a:buClr>
              <a:buSzPts val="1600"/>
              <a:buFont typeface="Average"/>
              <a:buChar char="●"/>
            </a:pPr>
            <a:r>
              <a:rPr i="0" lang="en" sz="1600" u="none" cap="none" strike="noStrike">
                <a:solidFill>
                  <a:schemeClr val="dk2"/>
                </a:solidFill>
                <a:latin typeface="Average"/>
                <a:ea typeface="Average"/>
                <a:cs typeface="Average"/>
                <a:sym typeface="Average"/>
              </a:rPr>
              <a:t>Average MPG</a:t>
            </a:r>
            <a:endParaRPr i="0" sz="1600" u="none" cap="none" strike="noStrike">
              <a:solidFill>
                <a:schemeClr val="dk2"/>
              </a:solidFill>
              <a:latin typeface="Average"/>
              <a:ea typeface="Average"/>
              <a:cs typeface="Average"/>
              <a:sym typeface="Average"/>
            </a:endParaRPr>
          </a:p>
          <a:p>
            <a:pPr indent="-330200" lvl="0" marL="457200" marR="0" rtl="0" algn="l">
              <a:lnSpc>
                <a:spcPct val="100000"/>
              </a:lnSpc>
              <a:spcBef>
                <a:spcPts val="0"/>
              </a:spcBef>
              <a:spcAft>
                <a:spcPts val="0"/>
              </a:spcAft>
              <a:buClr>
                <a:schemeClr val="dk2"/>
              </a:buClr>
              <a:buSzPts val="1600"/>
              <a:buFont typeface="Average"/>
              <a:buChar char="●"/>
            </a:pPr>
            <a:r>
              <a:rPr i="0" lang="en" sz="1600" u="none" cap="none" strike="noStrike">
                <a:solidFill>
                  <a:schemeClr val="dk2"/>
                </a:solidFill>
                <a:latin typeface="Average"/>
                <a:ea typeface="Average"/>
                <a:cs typeface="Average"/>
                <a:sym typeface="Average"/>
              </a:rPr>
              <a:t>Average MSRP</a:t>
            </a:r>
            <a:endParaRPr i="0" sz="1600" u="none" cap="none" strike="noStrike">
              <a:solidFill>
                <a:schemeClr val="dk2"/>
              </a:solidFill>
              <a:latin typeface="Average"/>
              <a:ea typeface="Average"/>
              <a:cs typeface="Average"/>
              <a:sym typeface="Average"/>
            </a:endParaRPr>
          </a:p>
          <a:p>
            <a:pPr indent="-330200" lvl="0" marL="457200" marR="0" rtl="0" algn="l">
              <a:lnSpc>
                <a:spcPct val="100000"/>
              </a:lnSpc>
              <a:spcBef>
                <a:spcPts val="0"/>
              </a:spcBef>
              <a:spcAft>
                <a:spcPts val="0"/>
              </a:spcAft>
              <a:buClr>
                <a:schemeClr val="dk2"/>
              </a:buClr>
              <a:buSzPts val="1600"/>
              <a:buFont typeface="Average"/>
              <a:buChar char="●"/>
            </a:pPr>
            <a:r>
              <a:rPr i="0" lang="en" sz="1600" u="none" cap="none" strike="noStrike">
                <a:solidFill>
                  <a:schemeClr val="dk2"/>
                </a:solidFill>
                <a:latin typeface="Average"/>
                <a:ea typeface="Average"/>
                <a:cs typeface="Average"/>
                <a:sym typeface="Average"/>
              </a:rPr>
              <a:t>Transmission Count</a:t>
            </a:r>
            <a:endParaRPr i="0" sz="1600" u="none" cap="none" strike="noStrike">
              <a:solidFill>
                <a:schemeClr val="dk2"/>
              </a:solidFill>
              <a:latin typeface="Average"/>
              <a:ea typeface="Average"/>
              <a:cs typeface="Average"/>
              <a:sym typeface="Average"/>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15"/>
          <p:cNvSpPr txBox="1"/>
          <p:nvPr/>
        </p:nvSpPr>
        <p:spPr>
          <a:xfrm>
            <a:off x="72800" y="110375"/>
            <a:ext cx="89013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Average"/>
                <a:ea typeface="Average"/>
                <a:cs typeface="Average"/>
                <a:sym typeface="Average"/>
              </a:rPr>
              <a:t>Task 1:</a:t>
            </a:r>
            <a:r>
              <a:rPr i="0" lang="en" sz="1900" u="none" cap="none" strike="noStrike">
                <a:solidFill>
                  <a:srgbClr val="000000"/>
                </a:solidFill>
                <a:latin typeface="Average"/>
                <a:ea typeface="Average"/>
                <a:cs typeface="Average"/>
                <a:sym typeface="Average"/>
              </a:rPr>
              <a:t> How does the distribution of car prices vary by brand and body style?</a:t>
            </a:r>
            <a:endParaRPr i="0" sz="2100" u="none" cap="none" strike="noStrike">
              <a:solidFill>
                <a:schemeClr val="dk2"/>
              </a:solidFill>
              <a:latin typeface="Average"/>
              <a:ea typeface="Average"/>
              <a:cs typeface="Average"/>
              <a:sym typeface="Average"/>
            </a:endParaRPr>
          </a:p>
        </p:txBody>
      </p:sp>
      <p:pic>
        <p:nvPicPr>
          <p:cNvPr id="779" name="Google Shape;779;p115"/>
          <p:cNvPicPr preferRelativeResize="0"/>
          <p:nvPr/>
        </p:nvPicPr>
        <p:blipFill rotWithShape="1">
          <a:blip r:embed="rId3">
            <a:alphaModFix/>
          </a:blip>
          <a:srcRect b="0" l="0" r="0" t="0"/>
          <a:stretch/>
        </p:blipFill>
        <p:spPr>
          <a:xfrm>
            <a:off x="0" y="674050"/>
            <a:ext cx="9143999" cy="446945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116"/>
          <p:cNvPicPr preferRelativeResize="0"/>
          <p:nvPr/>
        </p:nvPicPr>
        <p:blipFill rotWithShape="1">
          <a:blip r:embed="rId3">
            <a:alphaModFix/>
          </a:blip>
          <a:srcRect b="0" l="0" r="0" t="0"/>
          <a:stretch/>
        </p:blipFill>
        <p:spPr>
          <a:xfrm>
            <a:off x="0" y="615025"/>
            <a:ext cx="9144000" cy="4528475"/>
          </a:xfrm>
          <a:prstGeom prst="rect">
            <a:avLst/>
          </a:prstGeom>
          <a:noFill/>
          <a:ln>
            <a:noFill/>
          </a:ln>
        </p:spPr>
      </p:pic>
      <p:sp>
        <p:nvSpPr>
          <p:cNvPr id="785" name="Google Shape;785;p116"/>
          <p:cNvSpPr txBox="1"/>
          <p:nvPr/>
        </p:nvSpPr>
        <p:spPr>
          <a:xfrm>
            <a:off x="96300" y="204350"/>
            <a:ext cx="90477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verage"/>
                <a:ea typeface="Average"/>
                <a:cs typeface="Average"/>
                <a:sym typeface="Average"/>
              </a:rPr>
              <a:t>Task 2:</a:t>
            </a:r>
            <a:r>
              <a:rPr i="0" lang="en" sz="1400" u="none" cap="none" strike="noStrike">
                <a:solidFill>
                  <a:srgbClr val="000000"/>
                </a:solidFill>
                <a:latin typeface="Average"/>
                <a:ea typeface="Average"/>
                <a:cs typeface="Average"/>
                <a:sym typeface="Average"/>
              </a:rPr>
              <a:t> Which car brands have the highest and lowest average MSRPs, and how does this vary by body style?</a:t>
            </a:r>
            <a:endParaRPr i="0" sz="1600" u="none" cap="none" strike="noStrike">
              <a:solidFill>
                <a:schemeClr val="dk2"/>
              </a:solidFill>
              <a:latin typeface="Average"/>
              <a:ea typeface="Average"/>
              <a:cs typeface="Average"/>
              <a:sym typeface="Average"/>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117"/>
          <p:cNvPicPr preferRelativeResize="0"/>
          <p:nvPr/>
        </p:nvPicPr>
        <p:blipFill rotWithShape="1">
          <a:blip r:embed="rId3">
            <a:alphaModFix/>
          </a:blip>
          <a:srcRect b="0" l="0" r="0" t="0"/>
          <a:stretch/>
        </p:blipFill>
        <p:spPr>
          <a:xfrm>
            <a:off x="0" y="486175"/>
            <a:ext cx="9144000" cy="4657325"/>
          </a:xfrm>
          <a:prstGeom prst="rect">
            <a:avLst/>
          </a:prstGeom>
          <a:noFill/>
          <a:ln>
            <a:noFill/>
          </a:ln>
        </p:spPr>
      </p:pic>
      <p:sp>
        <p:nvSpPr>
          <p:cNvPr id="791" name="Google Shape;791;p117"/>
          <p:cNvSpPr txBox="1"/>
          <p:nvPr/>
        </p:nvSpPr>
        <p:spPr>
          <a:xfrm>
            <a:off x="49325" y="98650"/>
            <a:ext cx="90069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dk2"/>
                </a:solidFill>
                <a:latin typeface="Average"/>
                <a:ea typeface="Average"/>
                <a:cs typeface="Average"/>
                <a:sym typeface="Average"/>
              </a:rPr>
              <a:t>Task 3:</a:t>
            </a:r>
            <a:r>
              <a:rPr i="0" lang="en" sz="1300" u="none" cap="none" strike="noStrike">
                <a:solidFill>
                  <a:schemeClr val="dk2"/>
                </a:solidFill>
                <a:latin typeface="Average"/>
                <a:ea typeface="Average"/>
                <a:cs typeface="Average"/>
                <a:sym typeface="Average"/>
              </a:rPr>
              <a:t> How do the different feature such as transmission type affect the MSRP, and how does this vary by body style?</a:t>
            </a:r>
            <a:endParaRPr i="0" sz="1500" u="none" cap="none" strike="noStrike">
              <a:solidFill>
                <a:schemeClr val="dk2"/>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